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1352" r:id="rId2"/>
    <p:sldId id="1353" r:id="rId3"/>
    <p:sldId id="1354" r:id="rId4"/>
    <p:sldId id="1428" r:id="rId5"/>
    <p:sldId id="1340" r:id="rId6"/>
    <p:sldId id="1432" r:id="rId7"/>
    <p:sldId id="270" r:id="rId8"/>
    <p:sldId id="260" r:id="rId9"/>
    <p:sldId id="1427" r:id="rId10"/>
    <p:sldId id="1426" r:id="rId11"/>
    <p:sldId id="1424" r:id="rId12"/>
    <p:sldId id="1421" r:id="rId13"/>
    <p:sldId id="1430" r:id="rId14"/>
    <p:sldId id="271" r:id="rId15"/>
    <p:sldId id="272" r:id="rId16"/>
    <p:sldId id="288" r:id="rId17"/>
    <p:sldId id="1436" r:id="rId18"/>
    <p:sldId id="1434" r:id="rId19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9"/>
    <p:restoredTop sz="94684"/>
  </p:normalViewPr>
  <p:slideViewPr>
    <p:cSldViewPr snapToGrid="0" snapToObjects="1">
      <p:cViewPr varScale="1">
        <p:scale>
          <a:sx n="95" d="100"/>
          <a:sy n="95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B41B-6218-8A47-8D0B-CC198D927A6C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832E-96DE-484B-8A36-F6FDE7CF5E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84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225">
              <a:defRPr/>
            </a:pPr>
            <a:fld id="{8565BD30-4248-479A-885C-1DEE96363F69}" type="slidenum">
              <a:rPr kumimoji="1"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31225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6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7EE4-1FE9-449F-8109-7C58D053727E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D33-BC66-4B74-AB82-AC5710AE8456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3540-F97B-44A9-A5FF-ECDCCA788560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F62-9A85-495F-9A80-5CCBA85DC10C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3E8-CB26-4862-AFD3-A7CD118B7E4A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271-2E9D-4C2B-8478-B5355F876731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156-72F4-4E31-B962-017DB2C71205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CE3A-149F-483F-AD37-45642FDA06EC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50555" y="182564"/>
            <a:ext cx="2228850" cy="365125"/>
          </a:xfrm>
        </p:spPr>
        <p:txBody>
          <a:bodyPr/>
          <a:lstStyle>
            <a:lvl1pPr>
              <a:defRPr sz="2000" baseline="0"/>
            </a:lvl1pPr>
          </a:lstStyle>
          <a:p>
            <a:fld id="{C583C7F3-0509-3141-8C67-B1259B60117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6EA4-CF8F-4219-87B1-80703DA91821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5025-D613-43F7-899E-02003CBFDC6A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88B-6CCC-4D94-BE10-A7C76BE4DBA6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25FB-8B2D-457A-B96F-E871E9177837}" type="datetime1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C7F3-0509-3141-8C67-B1259B6011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4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gif"/><Relationship Id="rId5" Type="http://schemas.openxmlformats.org/officeDocument/2006/relationships/image" Target="../media/image49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4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6.gif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gif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10" Type="http://schemas.openxmlformats.org/officeDocument/2006/relationships/hyperlink" Target="https://doi.org/10.1016/j.nima.2016.05.126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49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8.gif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53.gif"/><Relationship Id="rId7" Type="http://schemas.openxmlformats.org/officeDocument/2006/relationships/image" Target="../media/image58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8905931F-BAEF-F287-B769-E178C97D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2" y="2409324"/>
            <a:ext cx="7908757" cy="44486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DA49-211A-8CE1-C70B-A3E9DBF6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196911"/>
            <a:ext cx="9063789" cy="1325563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J-PARC muon g-2/EDM</a:t>
            </a:r>
            <a:r>
              <a:rPr lang="ja-JP" altLang="en-US" sz="3600" dirty="0"/>
              <a:t>実験における</a:t>
            </a:r>
            <a:br>
              <a:rPr lang="en-US" altLang="ja-JP" sz="3600" dirty="0"/>
            </a:br>
            <a:r>
              <a:rPr lang="en-US" altLang="ja-JP" sz="3600" dirty="0"/>
              <a:t>3</a:t>
            </a:r>
            <a:r>
              <a:rPr lang="ja-JP" altLang="en-US" sz="3600" dirty="0"/>
              <a:t>次元らせん入射ビーム用の</a:t>
            </a:r>
            <a:br>
              <a:rPr lang="en-US" altLang="ja-JP" sz="3600" dirty="0"/>
            </a:br>
            <a:r>
              <a:rPr lang="ja-JP" altLang="en-US" sz="3600" dirty="0"/>
              <a:t>実機キッカー装置設計とビーム運動評価</a:t>
            </a:r>
            <a:endParaRPr kumimoji="1" lang="ja-JP" altLang="en-US" sz="3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50F8A17-10D2-8E34-6E0D-1995BD43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197" y="1578327"/>
            <a:ext cx="7219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飯沼裕美,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阿部充志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小川真治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佐々木憲一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中山久義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三部勉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山中隆志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他J-PARC muon g-2/EDMコラボレーション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茨大理工, KEK低温セ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九大RCAPP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KEK加速器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KEK素核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九大基</a:t>
            </a:r>
            <a:r>
              <a:rPr kumimoji="0" lang="ja-JP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図 4" descr="ロゴ, 会社名&#10;&#10;自動的に生成された説明">
            <a:extLst>
              <a:ext uri="{FF2B5EF4-FFF2-40B4-BE49-F238E27FC236}">
                <a16:creationId xmlns:a16="http://schemas.microsoft.com/office/drawing/2014/main" id="{236605FF-EF74-DDFA-4753-CE82005E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16" y="0"/>
            <a:ext cx="1499633" cy="107473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92613B3-6AF2-2931-7C75-A3C77630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" y="5460326"/>
            <a:ext cx="10089148" cy="138499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en-US" sz="1400" dirty="0">
                <a:latin typeface="Arial" panose="020B0604020202020204" pitchFamily="34" charset="0"/>
              </a:rPr>
              <a:t> 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J-PARC muon g-2/EDM実験における3次元らせん入射関連磁石の磁気設計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KEK阿部充志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kumimoji="0" lang="ja-JP" altLang="en-US" sz="1400" dirty="0">
                <a:latin typeface="Arial" panose="020B0604020202020204" pitchFamily="34" charset="0"/>
              </a:rPr>
              <a:t>  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J-PARC muon g-2/EDM実験用3次元螺旋入射のためのビーム輸送ラインにおける電磁石の制御手法の検討と実証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茨大理工中村侑平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kumimoji="0" lang="ja-JP" altLang="en-US" sz="1400" dirty="0">
                <a:latin typeface="Arial" panose="020B0604020202020204" pitchFamily="34" charset="0"/>
              </a:rPr>
              <a:t> 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J-PARC muon g-2/EDM実験のための3次元らせん入射実証実験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　東大理松下凌大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59FAA9-631A-C166-6012-5D38C92DBC30}"/>
              </a:ext>
            </a:extLst>
          </p:cNvPr>
          <p:cNvSpPr txBox="1"/>
          <p:nvPr/>
        </p:nvSpPr>
        <p:spPr>
          <a:xfrm>
            <a:off x="5710990" y="2533895"/>
            <a:ext cx="4018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J-PARC/</a:t>
            </a:r>
            <a:r>
              <a:rPr lang="en-US" altLang="ja-JP" dirty="0"/>
              <a:t>MLF</a:t>
            </a:r>
          </a:p>
          <a:p>
            <a:r>
              <a:rPr kumimoji="1" lang="en-US" altLang="ja-JP" dirty="0"/>
              <a:t>H-Line</a:t>
            </a:r>
            <a:r>
              <a:rPr kumimoji="1" lang="ja-JP" altLang="en-US" dirty="0"/>
              <a:t>に建設予定の実験装置イメージ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CA3E79-8CE5-724F-0751-AB4794704A43}"/>
              </a:ext>
            </a:extLst>
          </p:cNvPr>
          <p:cNvSpPr txBox="1"/>
          <p:nvPr/>
        </p:nvSpPr>
        <p:spPr>
          <a:xfrm>
            <a:off x="96252" y="3429000"/>
            <a:ext cx="328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/>
              <a:t>イントロ</a:t>
            </a:r>
            <a:endParaRPr kumimoji="1" lang="en-US" altLang="ja-JP" dirty="0"/>
          </a:p>
          <a:p>
            <a:pPr marL="342900" indent="-342900">
              <a:buAutoNum type="arabicPeriod"/>
            </a:pPr>
            <a:r>
              <a:rPr lang="en-US" altLang="ja-JP" dirty="0"/>
              <a:t>3</a:t>
            </a:r>
            <a:r>
              <a:rPr lang="ja-JP" altLang="en-US" dirty="0"/>
              <a:t>次元入射とは</a:t>
            </a:r>
            <a:endParaRPr lang="en-US" altLang="ja-JP" dirty="0"/>
          </a:p>
          <a:p>
            <a:pPr marL="342900" indent="-342900">
              <a:buAutoNum type="arabicPeriod"/>
            </a:pPr>
            <a:r>
              <a:rPr lang="ja-JP" altLang="en-US" dirty="0"/>
              <a:t>キッカーと入射・蓄積効率</a:t>
            </a:r>
            <a:endParaRPr lang="en-US" altLang="ja-JP" dirty="0"/>
          </a:p>
          <a:p>
            <a:pPr marL="342900" indent="-342900">
              <a:buAutoNum type="arabicPeriod"/>
            </a:pPr>
            <a:r>
              <a:rPr lang="ja-JP" altLang="en-US" dirty="0"/>
              <a:t>今後の予定</a:t>
            </a:r>
            <a:endParaRPr lang="en-US" altLang="ja-JP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AABB536-0FE0-FDE2-65BB-08D009B4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6C7098-11F1-0D62-7391-8CDD311BA424}"/>
              </a:ext>
            </a:extLst>
          </p:cNvPr>
          <p:cNvSpPr txBox="1"/>
          <p:nvPr/>
        </p:nvSpPr>
        <p:spPr>
          <a:xfrm>
            <a:off x="0" y="53850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403321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C581-BDF2-0ACF-B2B7-EBCBEBD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8" y="198695"/>
            <a:ext cx="8138705" cy="6939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Point-2:</a:t>
            </a:r>
            <a:r>
              <a:rPr kumimoji="1" lang="ja-JP" altLang="en-US" dirty="0"/>
              <a:t>上下コイルの距離も重要</a:t>
            </a:r>
          </a:p>
        </p:txBody>
      </p:sp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8EF3336E-5DFC-82AE-5FD3-B1FCA54F2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" y="2037324"/>
            <a:ext cx="4292458" cy="4177738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0908C028-1F70-7970-4E8B-559DE6A4C6FB}"/>
              </a:ext>
            </a:extLst>
          </p:cNvPr>
          <p:cNvSpPr/>
          <p:nvPr/>
        </p:nvSpPr>
        <p:spPr>
          <a:xfrm rot="20005247">
            <a:off x="741201" y="4185201"/>
            <a:ext cx="3129396" cy="1077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74E902-48D4-7BE0-E81E-8895CB486380}"/>
              </a:ext>
            </a:extLst>
          </p:cNvPr>
          <p:cNvSpPr txBox="1"/>
          <p:nvPr/>
        </p:nvSpPr>
        <p:spPr>
          <a:xfrm>
            <a:off x="827187" y="2107522"/>
            <a:ext cx="264910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Too smaller or too large </a:t>
            </a:r>
            <a:endParaRPr lang="ja-JP" altLang="en-US" sz="1463" dirty="0"/>
          </a:p>
        </p:txBody>
      </p:sp>
      <p:pic>
        <p:nvPicPr>
          <p:cNvPr id="8" name="図 7" descr="グラフ, ヒストグラム&#10;&#10;自動的に生成された説明">
            <a:extLst>
              <a:ext uri="{FF2B5EF4-FFF2-40B4-BE49-F238E27FC236}">
                <a16:creationId xmlns:a16="http://schemas.microsoft.com/office/drawing/2014/main" id="{08E4727F-7A50-ABD6-DF98-E4F2A8F96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95" y="3778145"/>
            <a:ext cx="3074988" cy="2926198"/>
          </a:xfrm>
          <a:prstGeom prst="rect">
            <a:avLst/>
          </a:prstGeom>
        </p:spPr>
      </p:pic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FE5F3ED2-1FB5-3CB5-347B-31955537C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27" y="999234"/>
            <a:ext cx="3210069" cy="30547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4E3F18-96FC-BBA7-55D1-42F43D94D548}"/>
              </a:ext>
            </a:extLst>
          </p:cNvPr>
          <p:cNvSpPr txBox="1"/>
          <p:nvPr/>
        </p:nvSpPr>
        <p:spPr>
          <a:xfrm>
            <a:off x="7594600" y="1441872"/>
            <a:ext cx="192116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Upper center 0.45m</a:t>
            </a:r>
          </a:p>
          <a:p>
            <a:r>
              <a:rPr lang="en-US" altLang="ja-JP" sz="1463" dirty="0"/>
              <a:t>Lower center -0.11</a:t>
            </a:r>
            <a:endParaRPr lang="ja-JP" altLang="en-US" sz="1463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0AEEE2-A396-84FE-E417-F7364E6354C0}"/>
              </a:ext>
            </a:extLst>
          </p:cNvPr>
          <p:cNvSpPr txBox="1"/>
          <p:nvPr/>
        </p:nvSpPr>
        <p:spPr>
          <a:xfrm>
            <a:off x="7713330" y="5786659"/>
            <a:ext cx="192116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Upper center 0.2m</a:t>
            </a:r>
          </a:p>
          <a:p>
            <a:r>
              <a:rPr lang="en-US" altLang="ja-JP" sz="1463" dirty="0"/>
              <a:t>Lower center -0.11</a:t>
            </a:r>
            <a:endParaRPr lang="ja-JP" altLang="en-US" sz="1463" dirty="0"/>
          </a:p>
        </p:txBody>
      </p:sp>
      <p:pic>
        <p:nvPicPr>
          <p:cNvPr id="13" name="図 12" descr="グラフ, ヒストグラム&#10;&#10;自動的に生成された説明">
            <a:extLst>
              <a:ext uri="{FF2B5EF4-FFF2-40B4-BE49-F238E27FC236}">
                <a16:creationId xmlns:a16="http://schemas.microsoft.com/office/drawing/2014/main" id="{26026896-EFB5-0B55-3146-89EA3C915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48" y="2722847"/>
            <a:ext cx="2305890" cy="220402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C71840-E603-79D6-F10A-71E9C67DEA5A}"/>
              </a:ext>
            </a:extLst>
          </p:cNvPr>
          <p:cNvSpPr/>
          <p:nvPr/>
        </p:nvSpPr>
        <p:spPr>
          <a:xfrm>
            <a:off x="8900611" y="3699699"/>
            <a:ext cx="671262" cy="569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3183B1-A4DE-05D5-0E6C-580B7E76E22C}"/>
              </a:ext>
            </a:extLst>
          </p:cNvPr>
          <p:cNvSpPr txBox="1"/>
          <p:nvPr/>
        </p:nvSpPr>
        <p:spPr>
          <a:xfrm>
            <a:off x="7689808" y="5061620"/>
            <a:ext cx="160320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Focusing but poor efficiency, why?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A8C61D-5E30-56BD-604C-825B47331E2F}"/>
              </a:ext>
            </a:extLst>
          </p:cNvPr>
          <p:cNvSpPr txBox="1"/>
          <p:nvPr/>
        </p:nvSpPr>
        <p:spPr>
          <a:xfrm>
            <a:off x="7800797" y="2399839"/>
            <a:ext cx="192116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Upper center 0.25m</a:t>
            </a:r>
          </a:p>
          <a:p>
            <a:r>
              <a:rPr lang="en-US" altLang="ja-JP" sz="1463" dirty="0"/>
              <a:t>Lower center -0.1</a:t>
            </a:r>
            <a:endParaRPr lang="ja-JP" altLang="en-US" sz="1463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317BFE-62D4-BE9F-31AC-C7E9DAA1B0FF}"/>
              </a:ext>
            </a:extLst>
          </p:cNvPr>
          <p:cNvSpPr txBox="1"/>
          <p:nvPr/>
        </p:nvSpPr>
        <p:spPr>
          <a:xfrm>
            <a:off x="5635799" y="2755210"/>
            <a:ext cx="160320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No focusing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D46812-2987-66AF-484F-A0E842A33D4C}"/>
              </a:ext>
            </a:extLst>
          </p:cNvPr>
          <p:cNvSpPr txBox="1"/>
          <p:nvPr/>
        </p:nvSpPr>
        <p:spPr>
          <a:xfrm>
            <a:off x="5222871" y="1488758"/>
            <a:ext cx="160320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Too big distance</a:t>
            </a:r>
            <a:endParaRPr lang="ja-JP" altLang="en-US" sz="1463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774217-9D9E-CA9B-21FF-1C5D032B3B99}"/>
              </a:ext>
            </a:extLst>
          </p:cNvPr>
          <p:cNvSpPr txBox="1"/>
          <p:nvPr/>
        </p:nvSpPr>
        <p:spPr>
          <a:xfrm>
            <a:off x="5429156" y="4190342"/>
            <a:ext cx="19869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Too small distance</a:t>
            </a:r>
            <a:endParaRPr lang="ja-JP" altLang="en-US" sz="1463" dirty="0"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04208C6C-BC99-BD91-E8D5-84EB733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1682" y="139446"/>
            <a:ext cx="2228850" cy="296664"/>
          </a:xfrm>
        </p:spPr>
        <p:txBody>
          <a:bodyPr/>
          <a:lstStyle/>
          <a:p>
            <a:pPr algn="r"/>
            <a:fld id="{72A068F5-56AA-4A90-A6C1-5F00188886BD}" type="slidenum">
              <a:rPr kumimoji="1" lang="ja-JP" altLang="en-US" smtClean="0"/>
              <a:pPr algn="r"/>
              <a:t>10</a:t>
            </a:fld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B31E29E-539C-D04D-DAD1-DD28D05CDB61}"/>
              </a:ext>
            </a:extLst>
          </p:cNvPr>
          <p:cNvCxnSpPr/>
          <p:nvPr/>
        </p:nvCxnSpPr>
        <p:spPr>
          <a:xfrm flipH="1">
            <a:off x="4158287" y="4834038"/>
            <a:ext cx="46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03DD8D5-1C00-A326-CF3D-1A6A62716CE9}"/>
              </a:ext>
            </a:extLst>
          </p:cNvPr>
          <p:cNvCxnSpPr/>
          <p:nvPr/>
        </p:nvCxnSpPr>
        <p:spPr>
          <a:xfrm flipH="1">
            <a:off x="4158287" y="4568400"/>
            <a:ext cx="46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708682-6CFC-1976-B259-336FA87F0E4F}"/>
              </a:ext>
            </a:extLst>
          </p:cNvPr>
          <p:cNvSpPr txBox="1"/>
          <p:nvPr/>
        </p:nvSpPr>
        <p:spPr>
          <a:xfrm>
            <a:off x="293146" y="874540"/>
            <a:ext cx="4200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/>
              <a:t>近すぎると、キック時間が短すぎる。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離れすぎても、十分な収束を与えられない。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磁場プローブとの取り合いで決めた。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72AFD-D3AF-FC43-CC36-BBBE3AE5EB49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379181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124A3A68-178A-1A70-55B0-06F3834D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" y="642938"/>
            <a:ext cx="5725135" cy="55721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BD404E-0DFB-1530-A257-5F4E50E997C2}"/>
              </a:ext>
            </a:extLst>
          </p:cNvPr>
          <p:cNvSpPr/>
          <p:nvPr/>
        </p:nvSpPr>
        <p:spPr>
          <a:xfrm>
            <a:off x="765465" y="1183265"/>
            <a:ext cx="3031836" cy="13508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2C45F8B-C09B-0C0C-A704-4F78EF2BCFFA}"/>
              </a:ext>
            </a:extLst>
          </p:cNvPr>
          <p:cNvCxnSpPr/>
          <p:nvPr/>
        </p:nvCxnSpPr>
        <p:spPr>
          <a:xfrm flipH="1">
            <a:off x="5482071" y="2211388"/>
            <a:ext cx="67540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E4E416B-2461-FCB9-37CA-72624A0191F6}"/>
              </a:ext>
            </a:extLst>
          </p:cNvPr>
          <p:cNvCxnSpPr/>
          <p:nvPr/>
        </p:nvCxnSpPr>
        <p:spPr>
          <a:xfrm flipH="1">
            <a:off x="5530850" y="2635395"/>
            <a:ext cx="67540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C585E88-115E-5A58-3D07-FEB63C880755}"/>
              </a:ext>
            </a:extLst>
          </p:cNvPr>
          <p:cNvCxnSpPr/>
          <p:nvPr/>
        </p:nvCxnSpPr>
        <p:spPr>
          <a:xfrm flipH="1">
            <a:off x="5554286" y="2999365"/>
            <a:ext cx="675409" cy="0"/>
          </a:xfrm>
          <a:prstGeom prst="straightConnector1">
            <a:avLst/>
          </a:prstGeom>
          <a:ln w="5715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11FA4816-A2C2-413B-71B5-9D85EF86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00" y="1580655"/>
            <a:ext cx="3854053" cy="3668316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C1C9F0D-B0E0-F738-C202-8616814F2A92}"/>
              </a:ext>
            </a:extLst>
          </p:cNvPr>
          <p:cNvCxnSpPr/>
          <p:nvPr/>
        </p:nvCxnSpPr>
        <p:spPr>
          <a:xfrm flipH="1">
            <a:off x="5530849" y="4151313"/>
            <a:ext cx="675409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0D31F25-BFBD-B306-0DE9-5A2CAC868071}"/>
              </a:ext>
            </a:extLst>
          </p:cNvPr>
          <p:cNvCxnSpPr/>
          <p:nvPr/>
        </p:nvCxnSpPr>
        <p:spPr>
          <a:xfrm flipH="1">
            <a:off x="5554286" y="4395210"/>
            <a:ext cx="6754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BE18AD3-8142-4677-360A-8CA033DAFF17}"/>
              </a:ext>
            </a:extLst>
          </p:cNvPr>
          <p:cNvCxnSpPr/>
          <p:nvPr/>
        </p:nvCxnSpPr>
        <p:spPr>
          <a:xfrm flipH="1">
            <a:off x="5554286" y="4586576"/>
            <a:ext cx="675409" cy="0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3E8FF96F-6040-4781-3802-D6495D58BAA5}"/>
              </a:ext>
            </a:extLst>
          </p:cNvPr>
          <p:cNvSpPr/>
          <p:nvPr/>
        </p:nvSpPr>
        <p:spPr>
          <a:xfrm>
            <a:off x="1373332" y="2039134"/>
            <a:ext cx="2221345" cy="127542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3115627F-692C-15FF-C250-3E46B2A410B2}"/>
              </a:ext>
            </a:extLst>
          </p:cNvPr>
          <p:cNvSpPr/>
          <p:nvPr/>
        </p:nvSpPr>
        <p:spPr>
          <a:xfrm>
            <a:off x="2221346" y="1693574"/>
            <a:ext cx="390236" cy="323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788F82-BFB4-59E8-C995-3AFE8023B48D}"/>
              </a:ext>
            </a:extLst>
          </p:cNvPr>
          <p:cNvSpPr txBox="1"/>
          <p:nvPr/>
        </p:nvSpPr>
        <p:spPr>
          <a:xfrm>
            <a:off x="1074491" y="1235884"/>
            <a:ext cx="2580223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Need more simulation works for fine tuning</a:t>
            </a:r>
            <a:endParaRPr lang="ja-JP" altLang="en-US" sz="1463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1F71F5-4E38-B472-8896-FB4E1A86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569" y="796840"/>
            <a:ext cx="4879294" cy="107702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Typ#</a:t>
            </a:r>
            <a:r>
              <a:rPr kumimoji="1" lang="en-US" altLang="ja-JP" b="1" dirty="0">
                <a:solidFill>
                  <a:srgbClr val="00B050"/>
                </a:solidFill>
              </a:rPr>
              <a:t>9</a:t>
            </a:r>
            <a:r>
              <a:rPr kumimoji="1" lang="en-US" altLang="ja-JP" b="1" dirty="0"/>
              <a:t>,</a:t>
            </a:r>
            <a:r>
              <a:rPr kumimoji="1" lang="en-US" altLang="ja-JP" b="1" dirty="0">
                <a:solidFill>
                  <a:srgbClr val="0070C0"/>
                </a:solidFill>
              </a:rPr>
              <a:t>11</a:t>
            </a:r>
            <a:r>
              <a:rPr kumimoji="1" lang="en-US" altLang="ja-JP" b="1" dirty="0"/>
              <a:t>,</a:t>
            </a:r>
            <a:r>
              <a:rPr kumimoji="1" lang="en-US" altLang="ja-JP" b="1" dirty="0">
                <a:solidFill>
                  <a:srgbClr val="00FFFF"/>
                </a:solidFill>
              </a:rPr>
              <a:t>15</a:t>
            </a:r>
            <a:r>
              <a:rPr kumimoji="1" lang="en-US" altLang="ja-JP" b="1" dirty="0"/>
              <a:t> and 23,</a:t>
            </a:r>
            <a:r>
              <a:rPr kumimoji="1" lang="en-US" altLang="ja-JP" b="1" dirty="0">
                <a:solidFill>
                  <a:srgbClr val="A50021"/>
                </a:solidFill>
              </a:rPr>
              <a:t>25</a:t>
            </a:r>
            <a:endParaRPr kumimoji="1" lang="ja-JP" altLang="en-US" b="1" dirty="0">
              <a:solidFill>
                <a:srgbClr val="A5002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91818B-DA0A-BA86-7980-BED5C24262B6}"/>
              </a:ext>
            </a:extLst>
          </p:cNvPr>
          <p:cNvSpPr txBox="1"/>
          <p:nvPr/>
        </p:nvSpPr>
        <p:spPr>
          <a:xfrm>
            <a:off x="5554286" y="5132930"/>
            <a:ext cx="378604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b="1" dirty="0">
                <a:highlight>
                  <a:srgbClr val="FFFF00"/>
                </a:highlight>
              </a:rPr>
              <a:t>あまり効き目はなかった。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AE1C1E1F-1F86-C6E0-B139-29AFAAA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4658" y="201104"/>
            <a:ext cx="2228850" cy="296664"/>
          </a:xfrm>
        </p:spPr>
        <p:txBody>
          <a:bodyPr/>
          <a:lstStyle/>
          <a:p>
            <a:pPr algn="r"/>
            <a:fld id="{72A068F5-56AA-4A90-A6C1-5F00188886BD}" type="slidenum">
              <a:rPr kumimoji="1" lang="ja-JP" altLang="en-US" smtClean="0"/>
              <a:pPr algn="r"/>
              <a:t>11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0F11A7E-84F0-8902-68FA-36004E58ACA3}"/>
              </a:ext>
            </a:extLst>
          </p:cNvPr>
          <p:cNvSpPr txBox="1">
            <a:spLocks/>
          </p:cNvSpPr>
          <p:nvPr/>
        </p:nvSpPr>
        <p:spPr>
          <a:xfrm>
            <a:off x="275378" y="376644"/>
            <a:ext cx="8932789" cy="69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/>
              <a:t>Point-3:</a:t>
            </a:r>
            <a:r>
              <a:rPr lang="ja-JP" altLang="en-US" sz="2800" b="1" dirty="0"/>
              <a:t>上下コイルの距離を決め、コイル形状を変えてみる。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4845FD-90DB-7004-9B4C-61B3D1F69F85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290817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1BA53A-17E3-10D1-E524-1AD1428E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9618" y="88320"/>
            <a:ext cx="2228850" cy="296664"/>
          </a:xfrm>
        </p:spPr>
        <p:txBody>
          <a:bodyPr/>
          <a:lstStyle/>
          <a:p>
            <a:pPr algn="r"/>
            <a:fld id="{E5BD0BC3-FFC1-404F-9E05-85C37252D53D}" type="slidenum">
              <a:rPr lang="ja-JP" altLang="en-US" smtClean="0"/>
              <a:pPr algn="r"/>
              <a:t>12</a:t>
            </a:fld>
            <a:endParaRPr lang="ja-JP" altLang="en-US" dirty="0"/>
          </a:p>
        </p:txBody>
      </p:sp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E92064E3-8BC8-3EA4-9033-64CC7C1B2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2" y="4844409"/>
            <a:ext cx="3857840" cy="1780542"/>
          </a:xfrm>
          <a:prstGeom prst="rect">
            <a:avLst/>
          </a:prstGeom>
        </p:spPr>
      </p:pic>
      <p:pic>
        <p:nvPicPr>
          <p:cNvPr id="7" name="図 6" descr="グラフ, ヒストグラム&#10;&#10;自動的に生成された説明">
            <a:extLst>
              <a:ext uri="{FF2B5EF4-FFF2-40B4-BE49-F238E27FC236}">
                <a16:creationId xmlns:a16="http://schemas.microsoft.com/office/drawing/2014/main" id="{004B1ACD-EE9D-92FB-9547-5D2D2D3B9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1" y="1612367"/>
            <a:ext cx="3297006" cy="3151354"/>
          </a:xfrm>
          <a:prstGeom prst="rect">
            <a:avLst/>
          </a:prstGeom>
        </p:spPr>
      </p:pic>
      <p:pic>
        <p:nvPicPr>
          <p:cNvPr id="9" name="図 8" descr="グラフ, ヒストグラム&#10;&#10;自動的に生成された説明">
            <a:extLst>
              <a:ext uri="{FF2B5EF4-FFF2-40B4-BE49-F238E27FC236}">
                <a16:creationId xmlns:a16="http://schemas.microsoft.com/office/drawing/2014/main" id="{3A9A49D0-B1E3-512D-43A1-68AEB21D4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37" y="1666666"/>
            <a:ext cx="3193434" cy="3052358"/>
          </a:xfrm>
          <a:prstGeom prst="rect">
            <a:avLst/>
          </a:prstGeom>
        </p:spPr>
      </p:pic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5977D1E9-FF91-A784-7851-B72649FD1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16" y="4882078"/>
            <a:ext cx="3510076" cy="1620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04CA4C-8268-B827-556F-B320A254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2" y="828331"/>
            <a:ext cx="8543925" cy="60651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100 samples(typ#11)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FEF5A1A-E082-89DC-C342-65E51AE66C65}"/>
              </a:ext>
            </a:extLst>
          </p:cNvPr>
          <p:cNvSpPr/>
          <p:nvPr/>
        </p:nvSpPr>
        <p:spPr>
          <a:xfrm>
            <a:off x="3230060" y="2836584"/>
            <a:ext cx="671262" cy="119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C096607-B696-4A1A-6598-9083F201C2D4}"/>
              </a:ext>
            </a:extLst>
          </p:cNvPr>
          <p:cNvSpPr/>
          <p:nvPr/>
        </p:nvSpPr>
        <p:spPr>
          <a:xfrm>
            <a:off x="7465938" y="2826097"/>
            <a:ext cx="671262" cy="119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CB614B-8F07-15AB-6E92-FC38B124551E}"/>
              </a:ext>
            </a:extLst>
          </p:cNvPr>
          <p:cNvSpPr txBox="1"/>
          <p:nvPr/>
        </p:nvSpPr>
        <p:spPr>
          <a:xfrm>
            <a:off x="1186576" y="4697621"/>
            <a:ext cx="160320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focusing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8AEF29-BD6D-0CC6-8D62-299EF3B5CB23}"/>
              </a:ext>
            </a:extLst>
          </p:cNvPr>
          <p:cNvSpPr txBox="1"/>
          <p:nvPr/>
        </p:nvSpPr>
        <p:spPr>
          <a:xfrm>
            <a:off x="5700395" y="1607826"/>
            <a:ext cx="561680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Slow kick do not work as “strong focus”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438D481-3124-0955-CA95-4933658918C3}"/>
              </a:ext>
            </a:extLst>
          </p:cNvPr>
          <p:cNvCxnSpPr/>
          <p:nvPr/>
        </p:nvCxnSpPr>
        <p:spPr>
          <a:xfrm>
            <a:off x="1196594" y="5923151"/>
            <a:ext cx="9688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F162726-5CBF-0FBF-9986-46E01E4DB596}"/>
              </a:ext>
            </a:extLst>
          </p:cNvPr>
          <p:cNvCxnSpPr/>
          <p:nvPr/>
        </p:nvCxnSpPr>
        <p:spPr>
          <a:xfrm flipV="1">
            <a:off x="2187951" y="5194122"/>
            <a:ext cx="0" cy="1132834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EA1C78-318F-992C-A19D-55EC37876AED}"/>
              </a:ext>
            </a:extLst>
          </p:cNvPr>
          <p:cNvSpPr txBox="1"/>
          <p:nvPr/>
        </p:nvSpPr>
        <p:spPr>
          <a:xfrm>
            <a:off x="2484849" y="2210252"/>
            <a:ext cx="160320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focusing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A10D694-0FCD-5BD5-6051-E898211F8B21}"/>
              </a:ext>
            </a:extLst>
          </p:cNvPr>
          <p:cNvCxnSpPr>
            <a:cxnSpLocks/>
          </p:cNvCxnSpPr>
          <p:nvPr/>
        </p:nvCxnSpPr>
        <p:spPr>
          <a:xfrm>
            <a:off x="5601353" y="6013976"/>
            <a:ext cx="17943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71BE4CA-F502-0F33-6FD4-AA823C12F48F}"/>
              </a:ext>
            </a:extLst>
          </p:cNvPr>
          <p:cNvCxnSpPr/>
          <p:nvPr/>
        </p:nvCxnSpPr>
        <p:spPr>
          <a:xfrm flipV="1">
            <a:off x="7395698" y="5183459"/>
            <a:ext cx="0" cy="1132834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09C25F-8D54-55B0-A8BA-38F2A9AAFD30}"/>
              </a:ext>
            </a:extLst>
          </p:cNvPr>
          <p:cNvSpPr txBox="1"/>
          <p:nvPr/>
        </p:nvSpPr>
        <p:spPr>
          <a:xfrm>
            <a:off x="329002" y="211701"/>
            <a:ext cx="8245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STEP2:</a:t>
            </a:r>
            <a:r>
              <a:rPr lang="ja-JP" altLang="en-US" sz="2400" dirty="0"/>
              <a:t>入射角と電源パラメータを更に調整する。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EAB690-40BC-7E83-9187-F3748B5431CB}"/>
              </a:ext>
            </a:extLst>
          </p:cNvPr>
          <p:cNvSpPr txBox="1"/>
          <p:nvPr/>
        </p:nvSpPr>
        <p:spPr>
          <a:xfrm>
            <a:off x="1930062" y="2111720"/>
            <a:ext cx="7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80kV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6EA6CEC-8BA3-161D-ADFA-320EF0A17207}"/>
              </a:ext>
            </a:extLst>
          </p:cNvPr>
          <p:cNvSpPr txBox="1"/>
          <p:nvPr/>
        </p:nvSpPr>
        <p:spPr>
          <a:xfrm>
            <a:off x="5918823" y="2183905"/>
            <a:ext cx="7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0kV</a:t>
            </a:r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ED2C19A-0291-A0E0-40FC-3D62AB1CF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525" y="552260"/>
            <a:ext cx="2266950" cy="90487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3EABC01-8DF5-0AC8-77A5-5B9ED6BE0578}"/>
              </a:ext>
            </a:extLst>
          </p:cNvPr>
          <p:cNvSpPr txBox="1"/>
          <p:nvPr/>
        </p:nvSpPr>
        <p:spPr>
          <a:xfrm>
            <a:off x="0" y="11515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75861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9B034B6-9B85-EA16-D24D-A07D6D31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49714"/>
            <a:ext cx="9537032" cy="555191"/>
          </a:xfrm>
        </p:spPr>
        <p:txBody>
          <a:bodyPr>
            <a:normAutofit fontScale="90000"/>
          </a:bodyPr>
          <a:lstStyle/>
          <a:p>
            <a:r>
              <a:rPr lang="ja-JP" altLang="en-US" sz="3250" dirty="0"/>
              <a:t>様々なコイル形状、キック時間、キック電流を試した。一覧を示す。</a:t>
            </a:r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6DB59003-C33A-D672-6F76-5C2B8B51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" y="1056638"/>
            <a:ext cx="2513960" cy="2402901"/>
          </a:xfrm>
          <a:prstGeom prst="rect">
            <a:avLst/>
          </a:prstGeom>
        </p:spPr>
      </p:pic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554F9D52-5A86-AED9-9878-B665D05C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539"/>
            <a:ext cx="2650399" cy="2533314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68E36CE-D374-148A-8ABD-64230102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7758" y="61112"/>
            <a:ext cx="2228850" cy="365125"/>
          </a:xfrm>
        </p:spPr>
        <p:txBody>
          <a:bodyPr/>
          <a:lstStyle/>
          <a:p>
            <a:fld id="{EED380D4-0D38-43CE-A253-60051C6DCBF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A96ED7CE-959D-5225-88EA-2E0039666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89" y="2283428"/>
            <a:ext cx="3772711" cy="3590893"/>
          </a:xfrm>
          <a:prstGeom prst="rect">
            <a:avLst/>
          </a:prstGeom>
        </p:spPr>
      </p:pic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92FB064F-BD50-8D80-92EC-8972B6012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13" y="2199374"/>
            <a:ext cx="3765744" cy="35842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53C5A5-A3A5-F18F-D324-855A76C0A0AD}"/>
              </a:ext>
            </a:extLst>
          </p:cNvPr>
          <p:cNvSpPr txBox="1"/>
          <p:nvPr/>
        </p:nvSpPr>
        <p:spPr>
          <a:xfrm>
            <a:off x="2650400" y="5900435"/>
            <a:ext cx="689554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b="1" dirty="0">
                <a:solidFill>
                  <a:srgbClr val="FF0000"/>
                </a:solidFill>
              </a:rPr>
              <a:t>Shorter kick period (TK/2) requires high current, and bigger pitch angle</a:t>
            </a:r>
            <a:endParaRPr lang="ja-JP" altLang="en-US" sz="1463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105F2FD-A8C8-B846-8845-28F5EF3B96D7}"/>
                  </a:ext>
                </a:extLst>
              </p:cNvPr>
              <p:cNvSpPr txBox="1"/>
              <p:nvPr/>
            </p:nvSpPr>
            <p:spPr>
              <a:xfrm>
                <a:off x="3201349" y="1213019"/>
                <a:ext cx="5430834" cy="604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62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𝑘𝑖𝑐𝑘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162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25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162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625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𝑘𝑖𝑐𝑘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625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105F2FD-A8C8-B846-8845-28F5EF3B9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349" y="1213019"/>
                <a:ext cx="5430834" cy="604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CA06DD-0A34-DC8F-7500-AB88447F1275}"/>
              </a:ext>
            </a:extLst>
          </p:cNvPr>
          <p:cNvSpPr txBox="1"/>
          <p:nvPr/>
        </p:nvSpPr>
        <p:spPr>
          <a:xfrm>
            <a:off x="4944085" y="1707225"/>
            <a:ext cx="162275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>
                <a:solidFill>
                  <a:srgbClr val="002060"/>
                </a:solidFill>
              </a:rPr>
              <a:t>Kick-coil shape</a:t>
            </a:r>
            <a:endParaRPr lang="ja-JP" altLang="en-US" sz="1463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8AD653-A77B-DEA7-CB18-E6DD3476C374}"/>
              </a:ext>
            </a:extLst>
          </p:cNvPr>
          <p:cNvSpPr txBox="1"/>
          <p:nvPr/>
        </p:nvSpPr>
        <p:spPr>
          <a:xfrm>
            <a:off x="7820803" y="1761496"/>
            <a:ext cx="162275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>
                <a:solidFill>
                  <a:srgbClr val="FF0000"/>
                </a:solidFill>
              </a:rPr>
              <a:t>Power supply</a:t>
            </a:r>
            <a:endParaRPr lang="ja-JP" altLang="en-US" sz="1463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1F2BB35-749B-F4EE-D4E1-82316A1759F1}"/>
              </a:ext>
            </a:extLst>
          </p:cNvPr>
          <p:cNvCxnSpPr/>
          <p:nvPr/>
        </p:nvCxnSpPr>
        <p:spPr>
          <a:xfrm>
            <a:off x="6429124" y="1798984"/>
            <a:ext cx="16814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F6996FE-1A9B-B4F5-49C6-1AE74A9C2F6F}"/>
              </a:ext>
            </a:extLst>
          </p:cNvPr>
          <p:cNvCxnSpPr>
            <a:cxnSpLocks/>
          </p:cNvCxnSpPr>
          <p:nvPr/>
        </p:nvCxnSpPr>
        <p:spPr>
          <a:xfrm>
            <a:off x="5936627" y="1737945"/>
            <a:ext cx="53766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E6D84E-2E83-4492-C46F-DED9F43C77D8}"/>
              </a:ext>
            </a:extLst>
          </p:cNvPr>
          <p:cNvSpPr txBox="1"/>
          <p:nvPr/>
        </p:nvSpPr>
        <p:spPr>
          <a:xfrm>
            <a:off x="2703761" y="1980771"/>
            <a:ext cx="698458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I have tried to check how power supply’s parameters (</a:t>
            </a:r>
            <a:r>
              <a:rPr lang="en-US" altLang="ja-JP" sz="1463" b="1" dirty="0" err="1">
                <a:solidFill>
                  <a:srgbClr val="FF0000"/>
                </a:solidFill>
              </a:rPr>
              <a:t>T</a:t>
            </a:r>
            <a:r>
              <a:rPr lang="en-US" altLang="ja-JP" sz="975" b="1" dirty="0" err="1">
                <a:solidFill>
                  <a:srgbClr val="FF0000"/>
                </a:solidFill>
              </a:rPr>
              <a:t>kick</a:t>
            </a:r>
            <a:r>
              <a:rPr lang="en-US" altLang="ja-JP" sz="1463" b="1" dirty="0">
                <a:solidFill>
                  <a:srgbClr val="FF0000"/>
                </a:solidFill>
              </a:rPr>
              <a:t>/2, I</a:t>
            </a:r>
            <a:r>
              <a:rPr lang="en-US" altLang="ja-JP" sz="1463" b="1" baseline="-25000" dirty="0">
                <a:solidFill>
                  <a:srgbClr val="FF0000"/>
                </a:solidFill>
              </a:rPr>
              <a:t>0</a:t>
            </a:r>
            <a:r>
              <a:rPr lang="en-US" altLang="ja-JP" sz="1463" dirty="0"/>
              <a:t>)  do change among </a:t>
            </a:r>
            <a:r>
              <a:rPr lang="en-US" altLang="ja-JP" sz="1463" b="1" dirty="0">
                <a:solidFill>
                  <a:srgbClr val="002060"/>
                </a:solidFill>
              </a:rPr>
              <a:t>17</a:t>
            </a:r>
            <a:r>
              <a:rPr lang="en-US" altLang="ja-JP" sz="1463" dirty="0"/>
              <a:t> different coil types.</a:t>
            </a:r>
          </a:p>
          <a:p>
            <a:endParaRPr lang="ja-JP" altLang="en-US" sz="1463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981F9C-8F16-D325-F98F-DA3D1D990743}"/>
              </a:ext>
            </a:extLst>
          </p:cNvPr>
          <p:cNvSpPr txBox="1"/>
          <p:nvPr/>
        </p:nvSpPr>
        <p:spPr>
          <a:xfrm>
            <a:off x="5956761" y="2375529"/>
            <a:ext cx="164161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/>
              <a:t>∝ </a:t>
            </a:r>
            <a:r>
              <a:rPr lang="en-US" altLang="ja-JP" sz="1463" dirty="0"/>
              <a:t>Pitch angle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248702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ダイアグラム, 設計図&#10;&#10;自動的に生成された説明">
            <a:extLst>
              <a:ext uri="{FF2B5EF4-FFF2-40B4-BE49-F238E27FC236}">
                <a16:creationId xmlns:a16="http://schemas.microsoft.com/office/drawing/2014/main" id="{C04C472C-A62B-591C-F267-6921C498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787660"/>
            <a:ext cx="3165749" cy="49329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C742D18-E48A-5526-0B84-A31B8F6D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8" y="-37368"/>
            <a:ext cx="9184605" cy="1077020"/>
          </a:xfrm>
        </p:spPr>
        <p:txBody>
          <a:bodyPr>
            <a:normAutofit/>
          </a:bodyPr>
          <a:lstStyle/>
          <a:p>
            <a:r>
              <a:rPr lang="en-US" altLang="ja-JP" dirty="0"/>
              <a:t>STEP3</a:t>
            </a:r>
            <a:r>
              <a:rPr lang="ja-JP" altLang="en-US" dirty="0"/>
              <a:t>と現状計算結果</a:t>
            </a:r>
            <a:endParaRPr kumimoji="1" lang="ja-JP" altLang="en-US" dirty="0"/>
          </a:p>
        </p:txBody>
      </p:sp>
      <p:pic>
        <p:nvPicPr>
          <p:cNvPr id="4" name="図 3" descr="グラフ, 等高線グラフ&#10;&#10;自動的に生成された説明">
            <a:extLst>
              <a:ext uri="{FF2B5EF4-FFF2-40B4-BE49-F238E27FC236}">
                <a16:creationId xmlns:a16="http://schemas.microsoft.com/office/drawing/2014/main" id="{4BC40D31-7159-542A-1BAD-812F07098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30" y="1050591"/>
            <a:ext cx="5988235" cy="47665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A74510-D53D-29D3-5F18-1A7AB0DEB1A0}"/>
              </a:ext>
            </a:extLst>
          </p:cNvPr>
          <p:cNvSpPr txBox="1"/>
          <p:nvPr/>
        </p:nvSpPr>
        <p:spPr>
          <a:xfrm>
            <a:off x="6564288" y="4834694"/>
            <a:ext cx="316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入射後</a:t>
            </a:r>
            <a:r>
              <a:rPr lang="en-US" altLang="ja-JP" dirty="0"/>
              <a:t>600</a:t>
            </a:r>
            <a:r>
              <a:rPr lang="ja-JP" altLang="en-US" dirty="0"/>
              <a:t>ナノ秒までの時間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3DF529-B44B-9B42-859A-59F885483FB6}"/>
              </a:ext>
            </a:extLst>
          </p:cNvPr>
          <p:cNvSpPr txBox="1"/>
          <p:nvPr/>
        </p:nvSpPr>
        <p:spPr>
          <a:xfrm>
            <a:off x="5781287" y="1602042"/>
            <a:ext cx="33712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赤色：入射成功 </a:t>
            </a:r>
            <a:r>
              <a:rPr lang="en-US" altLang="ja-JP" b="1" dirty="0">
                <a:solidFill>
                  <a:srgbClr val="FF0000"/>
                </a:solidFill>
              </a:rPr>
              <a:t>27% |z|&lt;0.03m</a:t>
            </a:r>
          </a:p>
          <a:p>
            <a:r>
              <a:rPr lang="ja-JP" altLang="en-US" b="1" dirty="0"/>
              <a:t>黒線：入射成功 </a:t>
            </a:r>
            <a:r>
              <a:rPr lang="en-US" altLang="ja-JP" b="1" dirty="0"/>
              <a:t>85% |z|&lt;0.1m</a:t>
            </a:r>
          </a:p>
          <a:p>
            <a:r>
              <a:rPr lang="ja-JP" altLang="en-US" dirty="0"/>
              <a:t>灰色線：入射失敗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C61D061D-E2A0-A297-96D3-15689FFDBF13}"/>
              </a:ext>
            </a:extLst>
          </p:cNvPr>
          <p:cNvSpPr/>
          <p:nvPr/>
        </p:nvSpPr>
        <p:spPr>
          <a:xfrm>
            <a:off x="4758595" y="2731135"/>
            <a:ext cx="816037" cy="50165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549D4F-53DA-B4EC-3AC1-C2C2B8D4AC67}"/>
              </a:ext>
            </a:extLst>
          </p:cNvPr>
          <p:cNvSpPr txBox="1"/>
          <p:nvPr/>
        </p:nvSpPr>
        <p:spPr>
          <a:xfrm>
            <a:off x="5564091" y="2646051"/>
            <a:ext cx="19738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弱収束磁場中で鉛直方向単振動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8F35BD9-DB18-9E08-9066-F1CBB6B45D22}"/>
              </a:ext>
            </a:extLst>
          </p:cNvPr>
          <p:cNvCxnSpPr>
            <a:cxnSpLocks/>
          </p:cNvCxnSpPr>
          <p:nvPr/>
        </p:nvCxnSpPr>
        <p:spPr>
          <a:xfrm flipV="1">
            <a:off x="4758595" y="1521375"/>
            <a:ext cx="0" cy="19863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48A718-167A-FC79-396E-32E156137E71}"/>
              </a:ext>
            </a:extLst>
          </p:cNvPr>
          <p:cNvSpPr txBox="1"/>
          <p:nvPr/>
        </p:nvSpPr>
        <p:spPr>
          <a:xfrm>
            <a:off x="3621185" y="1160030"/>
            <a:ext cx="125522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入射区間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AD58219-4107-3B56-30C9-53438B7D4044}"/>
              </a:ext>
            </a:extLst>
          </p:cNvPr>
          <p:cNvCxnSpPr>
            <a:cxnSpLocks/>
          </p:cNvCxnSpPr>
          <p:nvPr/>
        </p:nvCxnSpPr>
        <p:spPr>
          <a:xfrm>
            <a:off x="3721191" y="2128090"/>
            <a:ext cx="100412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279D1F-A5A6-8CEC-9D95-BF3F173870DF}"/>
              </a:ext>
            </a:extLst>
          </p:cNvPr>
          <p:cNvSpPr txBox="1"/>
          <p:nvPr/>
        </p:nvSpPr>
        <p:spPr>
          <a:xfrm>
            <a:off x="3765668" y="1755155"/>
            <a:ext cx="11624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鉛直キック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F2B09BD-1396-C5BA-BB6C-FE66B36D3339}"/>
              </a:ext>
            </a:extLst>
          </p:cNvPr>
          <p:cNvCxnSpPr>
            <a:cxnSpLocks/>
          </p:cNvCxnSpPr>
          <p:nvPr/>
        </p:nvCxnSpPr>
        <p:spPr>
          <a:xfrm>
            <a:off x="9006170" y="3912665"/>
            <a:ext cx="0" cy="5251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554A63-20BD-FC1C-9ACF-ED26CB0FD1C3}"/>
              </a:ext>
            </a:extLst>
          </p:cNvPr>
          <p:cNvSpPr txBox="1"/>
          <p:nvPr/>
        </p:nvSpPr>
        <p:spPr>
          <a:xfrm>
            <a:off x="8685229" y="3521303"/>
            <a:ext cx="9346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|z|</a:t>
            </a:r>
            <a:r>
              <a:rPr lang="ja-JP" altLang="en-US" sz="1463" dirty="0"/>
              <a:t>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22F60-E447-140D-B368-658050CB9564}"/>
              </a:ext>
            </a:extLst>
          </p:cNvPr>
          <p:cNvSpPr txBox="1"/>
          <p:nvPr/>
        </p:nvSpPr>
        <p:spPr>
          <a:xfrm rot="16200000">
            <a:off x="2006524" y="2573461"/>
            <a:ext cx="2582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鉛直方向ビーム位置 </a:t>
            </a:r>
            <a:r>
              <a:rPr lang="en-US" altLang="ja-JP" sz="1600" dirty="0"/>
              <a:t>z[m]</a:t>
            </a:r>
            <a:endParaRPr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AB47E3-7974-E9A3-BB69-2407CDC5E44B}"/>
              </a:ext>
            </a:extLst>
          </p:cNvPr>
          <p:cNvSpPr txBox="1"/>
          <p:nvPr/>
        </p:nvSpPr>
        <p:spPr>
          <a:xfrm>
            <a:off x="4941095" y="1150944"/>
            <a:ext cx="1497704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75" dirty="0"/>
              <a:t>蓄積区間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831790D-3E79-6248-6820-753EDE680948}"/>
              </a:ext>
            </a:extLst>
          </p:cNvPr>
          <p:cNvCxnSpPr>
            <a:cxnSpLocks/>
          </p:cNvCxnSpPr>
          <p:nvPr/>
        </p:nvCxnSpPr>
        <p:spPr>
          <a:xfrm>
            <a:off x="8857277" y="4017813"/>
            <a:ext cx="0" cy="3148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45684C2-42FE-7B44-03CA-06EAADEE1E2B}"/>
              </a:ext>
            </a:extLst>
          </p:cNvPr>
          <p:cNvSpPr txBox="1"/>
          <p:nvPr/>
        </p:nvSpPr>
        <p:spPr>
          <a:xfrm>
            <a:off x="715065" y="6019857"/>
            <a:ext cx="7773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蓄積後の</a:t>
            </a:r>
            <a:r>
              <a:rPr lang="en-US" altLang="ja-JP" b="1" dirty="0">
                <a:solidFill>
                  <a:srgbClr val="FF0000"/>
                </a:solidFill>
              </a:rPr>
              <a:t>|z|</a:t>
            </a:r>
            <a:r>
              <a:rPr lang="ja-JP" altLang="en-US" b="1" dirty="0">
                <a:solidFill>
                  <a:srgbClr val="FF0000"/>
                </a:solidFill>
              </a:rPr>
              <a:t>を更に絞るには、運動量の調整、位相空間の調整、最適軌道　の三つを精密調整せねばならない。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426CBEF-AA32-0F89-9BC7-212D376AD3A1}"/>
              </a:ext>
            </a:extLst>
          </p:cNvPr>
          <p:cNvCxnSpPr/>
          <p:nvPr/>
        </p:nvCxnSpPr>
        <p:spPr>
          <a:xfrm>
            <a:off x="909677" y="3069904"/>
            <a:ext cx="199093" cy="28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5F492C7-7A87-3054-B62C-24251A702E24}"/>
              </a:ext>
            </a:extLst>
          </p:cNvPr>
          <p:cNvCxnSpPr>
            <a:cxnSpLocks/>
          </p:cNvCxnSpPr>
          <p:nvPr/>
        </p:nvCxnSpPr>
        <p:spPr>
          <a:xfrm>
            <a:off x="909676" y="3069904"/>
            <a:ext cx="162756" cy="118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8FB25D-F60A-A9F8-31B1-E800ADA7F132}"/>
              </a:ext>
            </a:extLst>
          </p:cNvPr>
          <p:cNvSpPr txBox="1"/>
          <p:nvPr/>
        </p:nvSpPr>
        <p:spPr>
          <a:xfrm>
            <a:off x="560676" y="2337462"/>
            <a:ext cx="461665" cy="1527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b="1" dirty="0"/>
              <a:t>垂直キッカー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E49D7CF-61C1-1EE0-1DDD-244604991DF6}"/>
              </a:ext>
            </a:extLst>
          </p:cNvPr>
          <p:cNvCxnSpPr>
            <a:cxnSpLocks/>
          </p:cNvCxnSpPr>
          <p:nvPr/>
        </p:nvCxnSpPr>
        <p:spPr>
          <a:xfrm>
            <a:off x="2551136" y="3847891"/>
            <a:ext cx="0" cy="48477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271D240-E0F8-A109-A41F-AA5E043AD604}"/>
              </a:ext>
            </a:extLst>
          </p:cNvPr>
          <p:cNvSpPr txBox="1"/>
          <p:nvPr/>
        </p:nvSpPr>
        <p:spPr>
          <a:xfrm>
            <a:off x="7537948" y="1204752"/>
            <a:ext cx="173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1bunch</a:t>
            </a:r>
            <a:r>
              <a:rPr kumimoji="1" lang="ja-JP" altLang="en-US" dirty="0"/>
              <a:t>の場合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EB0287-F9CE-EFAB-6D06-BBF60FC3655E}"/>
              </a:ext>
            </a:extLst>
          </p:cNvPr>
          <p:cNvSpPr txBox="1"/>
          <p:nvPr/>
        </p:nvSpPr>
        <p:spPr>
          <a:xfrm>
            <a:off x="2551136" y="3578317"/>
            <a:ext cx="461665" cy="1527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b="1" dirty="0"/>
              <a:t>鉛直サイズ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1966935-9A35-0FAA-7360-6EDCD77CB095}"/>
              </a:ext>
            </a:extLst>
          </p:cNvPr>
          <p:cNvGrpSpPr/>
          <p:nvPr/>
        </p:nvGrpSpPr>
        <p:grpSpPr>
          <a:xfrm>
            <a:off x="2235685" y="1477660"/>
            <a:ext cx="5150438" cy="4250218"/>
            <a:chOff x="2254863" y="2343087"/>
            <a:chExt cx="5150438" cy="4250218"/>
          </a:xfrm>
        </p:grpSpPr>
        <p:pic>
          <p:nvPicPr>
            <p:cNvPr id="51" name="図 50" descr="グラフ, 散布図&#10;&#10;自動的に生成された説明">
              <a:extLst>
                <a:ext uri="{FF2B5EF4-FFF2-40B4-BE49-F238E27FC236}">
                  <a16:creationId xmlns:a16="http://schemas.microsoft.com/office/drawing/2014/main" id="{03A53022-47CE-CC7E-5A6F-1312D095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863" y="2343087"/>
              <a:ext cx="5150438" cy="4250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9162947E-95D9-E140-544A-0F84A353EDB6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70" y="5490246"/>
              <a:ext cx="1062" cy="1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88643265-7D48-F62D-AA80-AB7E7593C046}"/>
                </a:ext>
              </a:extLst>
            </p:cNvPr>
            <p:cNvCxnSpPr>
              <a:cxnSpLocks/>
            </p:cNvCxnSpPr>
            <p:nvPr/>
          </p:nvCxnSpPr>
          <p:spPr>
            <a:xfrm>
              <a:off x="2880234" y="2774107"/>
              <a:ext cx="0" cy="3492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C4171A3-0F1E-09F4-FF0D-31F069311EF5}"/>
                </a:ext>
              </a:extLst>
            </p:cNvPr>
            <p:cNvSpPr txBox="1"/>
            <p:nvPr/>
          </p:nvSpPr>
          <p:spPr>
            <a:xfrm>
              <a:off x="2875885" y="2740462"/>
              <a:ext cx="641350" cy="3174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63" dirty="0"/>
                <a:t>2mm</a:t>
              </a:r>
              <a:endParaRPr lang="ja-JP" altLang="en-US" sz="1463" dirty="0"/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4E40CE46-2C22-45D1-D659-3F538B3F0DBF}"/>
                </a:ext>
              </a:extLst>
            </p:cNvPr>
            <p:cNvCxnSpPr>
              <a:cxnSpLocks/>
            </p:cNvCxnSpPr>
            <p:nvPr/>
          </p:nvCxnSpPr>
          <p:spPr>
            <a:xfrm>
              <a:off x="2666638" y="2774107"/>
              <a:ext cx="4184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A37145A-F962-4256-ED54-2801A8F1CD07}"/>
                </a:ext>
              </a:extLst>
            </p:cNvPr>
            <p:cNvSpPr txBox="1"/>
            <p:nvPr/>
          </p:nvSpPr>
          <p:spPr>
            <a:xfrm>
              <a:off x="2795855" y="3282714"/>
              <a:ext cx="5785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r-z</a:t>
              </a:r>
              <a:endParaRPr lang="ja-JP" altLang="en-US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AFF3345D-A678-1231-5A6D-49BAB68C6236}"/>
                </a:ext>
              </a:extLst>
            </p:cNvPr>
            <p:cNvSpPr txBox="1"/>
            <p:nvPr/>
          </p:nvSpPr>
          <p:spPr>
            <a:xfrm>
              <a:off x="5295101" y="2631273"/>
              <a:ext cx="969333" cy="31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63" dirty="0"/>
                <a:t>z-</a:t>
              </a:r>
              <a:r>
                <a:rPr lang="ja-JP" altLang="en-US" sz="1463" dirty="0"/>
                <a:t>ヨー角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75BABC6-A5FE-9AE7-B48C-EC4403846412}"/>
                </a:ext>
              </a:extLst>
            </p:cNvPr>
            <p:cNvSpPr txBox="1"/>
            <p:nvPr/>
          </p:nvSpPr>
          <p:spPr>
            <a:xfrm>
              <a:off x="3613446" y="4603790"/>
              <a:ext cx="922437" cy="31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63" dirty="0"/>
                <a:t>z-</a:t>
              </a:r>
              <a:r>
                <a:rPr lang="ja-JP" altLang="en-US" sz="1463" dirty="0"/>
                <a:t>入射角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5490125-6072-F437-1BAB-4D5B1F964275}"/>
                </a:ext>
              </a:extLst>
            </p:cNvPr>
            <p:cNvSpPr txBox="1"/>
            <p:nvPr/>
          </p:nvSpPr>
          <p:spPr>
            <a:xfrm>
              <a:off x="5295100" y="4451095"/>
              <a:ext cx="1635089" cy="31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463" dirty="0"/>
                <a:t>運動エネルギー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3EA98121-B2DE-8D39-513A-58E9C5574275}"/>
                </a:ext>
              </a:extLst>
            </p:cNvPr>
            <p:cNvSpPr txBox="1"/>
            <p:nvPr/>
          </p:nvSpPr>
          <p:spPr>
            <a:xfrm>
              <a:off x="5122040" y="4837849"/>
              <a:ext cx="1315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l-GR" altLang="ja-JP" dirty="0">
                  <a:solidFill>
                    <a:srgbClr val="FF0000"/>
                  </a:solidFill>
                  <a:latin typeface="Century" panose="02040604050505020304" pitchFamily="18" charset="0"/>
                </a:rPr>
                <a:t>Δ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T/T~1E-4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スライド番号プレースホルダー 60">
            <a:extLst>
              <a:ext uri="{FF2B5EF4-FFF2-40B4-BE49-F238E27FC236}">
                <a16:creationId xmlns:a16="http://schemas.microsoft.com/office/drawing/2014/main" id="{858087FB-23BF-13AC-B849-EED1BF80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A12FFEB-8B44-67AA-A5E5-E90E66A3B2E8}"/>
              </a:ext>
            </a:extLst>
          </p:cNvPr>
          <p:cNvSpPr txBox="1"/>
          <p:nvPr/>
        </p:nvSpPr>
        <p:spPr>
          <a:xfrm>
            <a:off x="0" y="11515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27269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D600AC5-1303-F510-7D8F-C6D70A43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" y="1513895"/>
            <a:ext cx="5269261" cy="25773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877F15F-FBA1-30C6-53E1-E938B87B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32" y="225268"/>
            <a:ext cx="8543925" cy="1325563"/>
          </a:xfrm>
        </p:spPr>
        <p:txBody>
          <a:bodyPr>
            <a:normAutofit/>
          </a:bodyPr>
          <a:lstStyle/>
          <a:p>
            <a:r>
              <a:rPr kumimoji="1" lang="ja-JP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今後は、ビーム位相空間を更に調整する</a:t>
            </a:r>
            <a:r>
              <a:rPr kumimoji="1" lang="ja-JP" altLang="en-US" sz="3600" dirty="0"/>
              <a:t>。</a:t>
            </a:r>
          </a:p>
        </p:txBody>
      </p:sp>
      <p:pic>
        <p:nvPicPr>
          <p:cNvPr id="4" name="図 3" descr="グラフ, 散布図&#10;&#10;自動的に生成された説明">
            <a:extLst>
              <a:ext uri="{FF2B5EF4-FFF2-40B4-BE49-F238E27FC236}">
                <a16:creationId xmlns:a16="http://schemas.microsoft.com/office/drawing/2014/main" id="{8B062988-3457-475A-EDBD-CD7C4780C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13" y="1869364"/>
            <a:ext cx="4393382" cy="427226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BAB6DF3-0624-F1A3-3CA2-E883B5ABDE41}"/>
              </a:ext>
            </a:extLst>
          </p:cNvPr>
          <p:cNvSpPr txBox="1"/>
          <p:nvPr/>
        </p:nvSpPr>
        <p:spPr>
          <a:xfrm>
            <a:off x="5105052" y="1374271"/>
            <a:ext cx="4780031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入射点のビーム位相空間を表示すると、</a:t>
            </a:r>
            <a:endParaRPr lang="en-US" altLang="ja-JP" sz="1463" dirty="0"/>
          </a:p>
          <a:p>
            <a:r>
              <a:rPr lang="ja-JP" altLang="en-US" sz="1463" dirty="0"/>
              <a:t>強い相関を持ち、入射後の</a:t>
            </a:r>
            <a:r>
              <a:rPr lang="en-US" altLang="ja-JP" sz="1463" dirty="0"/>
              <a:t>|</a:t>
            </a:r>
            <a:r>
              <a:rPr lang="en-US" altLang="ja-JP" sz="1463" dirty="0" err="1"/>
              <a:t>dz</a:t>
            </a:r>
            <a:r>
              <a:rPr lang="en-US" altLang="ja-JP" sz="1463" dirty="0"/>
              <a:t>|</a:t>
            </a:r>
            <a:r>
              <a:rPr lang="ja-JP" altLang="en-US" sz="1463" dirty="0"/>
              <a:t>分布の差を色分けしたが、傾きの差は小さい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24EC88D-B5E0-F953-42CA-550E79F852B1}"/>
              </a:ext>
            </a:extLst>
          </p:cNvPr>
          <p:cNvSpPr txBox="1"/>
          <p:nvPr/>
        </p:nvSpPr>
        <p:spPr>
          <a:xfrm>
            <a:off x="5513380" y="6071116"/>
            <a:ext cx="3135335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X-Y</a:t>
            </a:r>
            <a:r>
              <a:rPr lang="ja-JP" altLang="en-US" sz="1463" dirty="0"/>
              <a:t>結合をかける前のエミッタンス</a:t>
            </a:r>
            <a:endParaRPr lang="en-US" altLang="ja-JP" sz="1463" dirty="0"/>
          </a:p>
          <a:p>
            <a:r>
              <a:rPr lang="en-US" altLang="ja-JP" sz="1463" dirty="0" err="1"/>
              <a:t>eps_x</a:t>
            </a:r>
            <a:r>
              <a:rPr lang="en-US" altLang="ja-JP" sz="1463" dirty="0"/>
              <a:t>=9.459E-8,</a:t>
            </a:r>
          </a:p>
          <a:p>
            <a:r>
              <a:rPr lang="en-US" altLang="ja-JP" sz="1463" dirty="0" err="1"/>
              <a:t>eps_y</a:t>
            </a:r>
            <a:r>
              <a:rPr lang="en-US" altLang="ja-JP" sz="1463" dirty="0"/>
              <a:t>=1.23E-7</a:t>
            </a:r>
            <a:endParaRPr lang="ja-JP" altLang="en-US" sz="1463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882F2C4-0BE5-DF2F-617B-41293DE00F42}"/>
              </a:ext>
            </a:extLst>
          </p:cNvPr>
          <p:cNvSpPr txBox="1"/>
          <p:nvPr/>
        </p:nvSpPr>
        <p:spPr>
          <a:xfrm>
            <a:off x="7909488" y="6234424"/>
            <a:ext cx="190088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2172" indent="-232172">
              <a:buFont typeface="Wingdings" panose="05000000000000000000" pitchFamily="2" charset="2"/>
              <a:buChar char="à"/>
            </a:pPr>
            <a:r>
              <a:rPr lang="en-US" altLang="ja-JP" sz="1463" dirty="0" err="1">
                <a:solidFill>
                  <a:srgbClr val="FF0000"/>
                </a:solidFill>
                <a:sym typeface="Wingdings" panose="05000000000000000000" pitchFamily="2" charset="2"/>
              </a:rPr>
              <a:t>eps_x</a:t>
            </a:r>
            <a:r>
              <a:rPr lang="en-US" altLang="ja-JP" sz="1463" dirty="0">
                <a:solidFill>
                  <a:srgbClr val="FF0000"/>
                </a:solidFill>
                <a:sym typeface="Wingdings" panose="05000000000000000000" pitchFamily="2" charset="2"/>
              </a:rPr>
              <a:t>=8.46E-8 </a:t>
            </a:r>
          </a:p>
          <a:p>
            <a:pPr marL="232172" indent="-232172">
              <a:buFont typeface="Wingdings" panose="05000000000000000000" pitchFamily="2" charset="2"/>
              <a:buChar char="à"/>
            </a:pPr>
            <a:r>
              <a:rPr lang="en-US" altLang="ja-JP" sz="1463" dirty="0" err="1">
                <a:solidFill>
                  <a:srgbClr val="FF0000"/>
                </a:solidFill>
                <a:sym typeface="Wingdings" panose="05000000000000000000" pitchFamily="2" charset="2"/>
              </a:rPr>
              <a:t>eps_y</a:t>
            </a:r>
            <a:r>
              <a:rPr lang="en-US" altLang="ja-JP" sz="1463" dirty="0">
                <a:solidFill>
                  <a:srgbClr val="FF0000"/>
                </a:solidFill>
                <a:sym typeface="Wingdings" panose="05000000000000000000" pitchFamily="2" charset="2"/>
              </a:rPr>
              <a:t>=9.66e-8</a:t>
            </a:r>
            <a:endParaRPr lang="ja-JP" altLang="en-US" sz="1463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D5F8CD-30A8-1FA4-0F2F-DFB94D0218C2}"/>
              </a:ext>
            </a:extLst>
          </p:cNvPr>
          <p:cNvSpPr txBox="1"/>
          <p:nvPr/>
        </p:nvSpPr>
        <p:spPr>
          <a:xfrm>
            <a:off x="284705" y="4473896"/>
            <a:ext cx="482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輸送ラインでのビーム位相空間調整を行い、さらに蓄積ビームの鉛直サイズを小さくする。</a:t>
            </a:r>
            <a:endParaRPr kumimoji="1" lang="en-US" altLang="ja-JP" b="1" dirty="0"/>
          </a:p>
          <a:p>
            <a:r>
              <a:rPr lang="en-US" altLang="ja-JP" b="1" dirty="0">
                <a:sym typeface="Wingdings" panose="05000000000000000000" pitchFamily="2" charset="2"/>
              </a:rPr>
              <a:t> g-2</a:t>
            </a:r>
            <a:r>
              <a:rPr lang="ja-JP" altLang="en-US" b="1" dirty="0">
                <a:sym typeface="Wingdings" panose="05000000000000000000" pitchFamily="2" charset="2"/>
              </a:rPr>
              <a:t>精度向上や、</a:t>
            </a:r>
            <a:r>
              <a:rPr lang="en-US" altLang="ja-JP" b="1" dirty="0">
                <a:sym typeface="Wingdings" panose="05000000000000000000" pitchFamily="2" charset="2"/>
              </a:rPr>
              <a:t>EDM</a:t>
            </a:r>
            <a:r>
              <a:rPr lang="ja-JP" altLang="en-US" b="1" dirty="0">
                <a:sym typeface="Wingdings" panose="05000000000000000000" pitchFamily="2" charset="2"/>
              </a:rPr>
              <a:t>感度向上につながる</a:t>
            </a:r>
            <a:endParaRPr kumimoji="1" lang="ja-JP" altLang="en-US" b="1" dirty="0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94CE92E6-4813-B137-AB5C-AC788BBA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180FC9F-3ABC-AA34-BEFC-388CB9D0BFF2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04A91E-3415-AF3E-C577-4B8FE89A5687}"/>
              </a:ext>
            </a:extLst>
          </p:cNvPr>
          <p:cNvSpPr txBox="1"/>
          <p:nvPr/>
        </p:nvSpPr>
        <p:spPr>
          <a:xfrm>
            <a:off x="6502268" y="2302190"/>
            <a:ext cx="74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x</a:t>
            </a:r>
            <a:r>
              <a:rPr kumimoji="1" lang="en-US" altLang="ja-JP" sz="2400" dirty="0"/>
              <a:t>-x’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9115A4-22D1-13A0-6978-1848353F63A6}"/>
              </a:ext>
            </a:extLst>
          </p:cNvPr>
          <p:cNvSpPr txBox="1"/>
          <p:nvPr/>
        </p:nvSpPr>
        <p:spPr>
          <a:xfrm>
            <a:off x="8630759" y="2191600"/>
            <a:ext cx="74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y-y’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352A63-93B1-446B-9C1B-2FE388EC48CB}"/>
              </a:ext>
            </a:extLst>
          </p:cNvPr>
          <p:cNvSpPr txBox="1"/>
          <p:nvPr/>
        </p:nvSpPr>
        <p:spPr>
          <a:xfrm flipH="1">
            <a:off x="6249359" y="4289230"/>
            <a:ext cx="117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xY</a:t>
            </a:r>
            <a:r>
              <a:rPr kumimoji="1" lang="ja-JP" altLang="en-US" dirty="0"/>
              <a:t>断面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8693E8-9DDA-1892-6743-3116F828C506}"/>
              </a:ext>
            </a:extLst>
          </p:cNvPr>
          <p:cNvSpPr txBox="1"/>
          <p:nvPr/>
        </p:nvSpPr>
        <p:spPr>
          <a:xfrm flipH="1">
            <a:off x="8446050" y="4294327"/>
            <a:ext cx="117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X’-Y’</a:t>
            </a:r>
            <a:endParaRPr kumimoji="1" lang="ja-JP" altLang="en-US" dirty="0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656CE7E8-B053-A903-92BC-69FFBF57ADC3}"/>
              </a:ext>
            </a:extLst>
          </p:cNvPr>
          <p:cNvSpPr/>
          <p:nvPr/>
        </p:nvSpPr>
        <p:spPr>
          <a:xfrm>
            <a:off x="7925861" y="2277270"/>
            <a:ext cx="643467" cy="609600"/>
          </a:xfrm>
          <a:prstGeom prst="arc">
            <a:avLst>
              <a:gd name="adj1" fmla="val 10344320"/>
              <a:gd name="adj2" fmla="val 18340590"/>
            </a:avLst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180E0082-34AB-0B1F-8671-5BCEF61DE4EB}"/>
              </a:ext>
            </a:extLst>
          </p:cNvPr>
          <p:cNvSpPr/>
          <p:nvPr/>
        </p:nvSpPr>
        <p:spPr>
          <a:xfrm rot="2153330">
            <a:off x="6548972" y="4570827"/>
            <a:ext cx="448734" cy="4217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67955E00-9563-A1A5-0180-71781A23B234}"/>
              </a:ext>
            </a:extLst>
          </p:cNvPr>
          <p:cNvSpPr/>
          <p:nvPr/>
        </p:nvSpPr>
        <p:spPr>
          <a:xfrm rot="12663059">
            <a:off x="6099421" y="5239170"/>
            <a:ext cx="448734" cy="4217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6FA29F-E3A4-EDD6-8085-E7579B4BE0ED}"/>
              </a:ext>
            </a:extLst>
          </p:cNvPr>
          <p:cNvSpPr txBox="1"/>
          <p:nvPr/>
        </p:nvSpPr>
        <p:spPr>
          <a:xfrm>
            <a:off x="616456" y="5729461"/>
            <a:ext cx="42796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y-y’</a:t>
            </a:r>
            <a:r>
              <a:rPr kumimoji="1" lang="ja-JP" altLang="en-US" b="1" dirty="0"/>
              <a:t>の調整　</a:t>
            </a:r>
            <a:r>
              <a:rPr kumimoji="1" lang="en-US" altLang="ja-JP" b="1" dirty="0">
                <a:sym typeface="Wingdings" panose="05000000000000000000" pitchFamily="2" charset="2"/>
              </a:rPr>
              <a:t> </a:t>
            </a:r>
            <a:r>
              <a:rPr kumimoji="1" lang="ja-JP" altLang="en-US" b="1" dirty="0">
                <a:sym typeface="Wingdings" panose="05000000000000000000" pitchFamily="2" charset="2"/>
              </a:rPr>
              <a:t>鉛直</a:t>
            </a:r>
            <a:r>
              <a:rPr lang="ja-JP" altLang="en-US" b="1" dirty="0">
                <a:sym typeface="Wingdings" panose="05000000000000000000" pitchFamily="2" charset="2"/>
              </a:rPr>
              <a:t>成分</a:t>
            </a:r>
            <a:r>
              <a:rPr kumimoji="1" lang="ja-JP" altLang="en-US" b="1" dirty="0">
                <a:sym typeface="Wingdings" panose="05000000000000000000" pitchFamily="2" charset="2"/>
              </a:rPr>
              <a:t>ビーム収束</a:t>
            </a:r>
            <a:endParaRPr kumimoji="1" lang="en-US" altLang="ja-JP" b="1" dirty="0">
              <a:sym typeface="Wingdings" panose="05000000000000000000" pitchFamily="2" charset="2"/>
            </a:endParaRPr>
          </a:p>
          <a:p>
            <a:r>
              <a:rPr lang="en-US" altLang="ja-JP" b="1" dirty="0"/>
              <a:t>x</a:t>
            </a:r>
            <a:r>
              <a:rPr kumimoji="1" lang="en-US" altLang="ja-JP" b="1" dirty="0"/>
              <a:t>-y</a:t>
            </a:r>
            <a:r>
              <a:rPr kumimoji="1" lang="ja-JP" altLang="en-US" b="1" dirty="0"/>
              <a:t>断面　</a:t>
            </a:r>
            <a:r>
              <a:rPr kumimoji="1" lang="en-US" altLang="ja-JP" b="1" dirty="0">
                <a:sym typeface="Wingdings" panose="05000000000000000000" pitchFamily="2" charset="2"/>
              </a:rPr>
              <a:t></a:t>
            </a:r>
            <a:r>
              <a:rPr lang="ja-JP" altLang="en-US" b="1" dirty="0">
                <a:sym typeface="Wingdings" panose="05000000000000000000" pitchFamily="2" charset="2"/>
              </a:rPr>
              <a:t>磁場分布形状に合わせる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539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62AED49-28A0-43F5-85FC-8DC0B1EDA814}"/>
              </a:ext>
            </a:extLst>
          </p:cNvPr>
          <p:cNvSpPr/>
          <p:nvPr/>
        </p:nvSpPr>
        <p:spPr>
          <a:xfrm>
            <a:off x="4267874" y="413067"/>
            <a:ext cx="5340886" cy="6220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0C2043-7828-4FDD-9E37-E02D7CE4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13" y="87718"/>
            <a:ext cx="2456523" cy="107702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D1A3BA-A272-4503-93B1-F329FCF33306}"/>
              </a:ext>
            </a:extLst>
          </p:cNvPr>
          <p:cNvSpPr txBox="1"/>
          <p:nvPr/>
        </p:nvSpPr>
        <p:spPr>
          <a:xfrm>
            <a:off x="123212" y="1405534"/>
            <a:ext cx="4188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物理動機</a:t>
            </a: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r>
              <a:rPr lang="en-US" altLang="ja-JP" dirty="0"/>
              <a:t>3</a:t>
            </a:r>
            <a:r>
              <a:rPr lang="ja-JP" altLang="en-US" dirty="0"/>
              <a:t>次元螺旋入射の紹介</a:t>
            </a: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蓄積領域への入射・蓄積効率は第１目標を達成した</a:t>
            </a:r>
            <a:endParaRPr lang="en-US" altLang="ja-JP" dirty="0"/>
          </a:p>
          <a:p>
            <a:pPr marL="689372" lvl="1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が、さらに、ビームの鉛直幅（ベータトロン振幅）を抑える。</a:t>
            </a: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今後：</a:t>
            </a:r>
            <a:endParaRPr lang="en-US" altLang="ja-JP" dirty="0"/>
          </a:p>
          <a:p>
            <a:pPr marL="689372" lvl="1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位相空間の精密調整に取り組む。</a:t>
            </a:r>
            <a:endParaRPr lang="en-US" altLang="ja-JP" dirty="0"/>
          </a:p>
          <a:p>
            <a:pPr marL="689372" lvl="1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浮遊インダクタンスを最小にするよう、コイルと電源までの接続方法を検討中。</a:t>
            </a:r>
            <a:endParaRPr lang="en-US" altLang="ja-JP" dirty="0"/>
          </a:p>
          <a:p>
            <a:pPr marL="689372" lvl="1" indent="-232172">
              <a:buFont typeface="Wingdings" panose="05000000000000000000" pitchFamily="2" charset="2"/>
              <a:buChar char="u"/>
            </a:pPr>
            <a:r>
              <a:rPr lang="ja-JP" altLang="en-US" dirty="0"/>
              <a:t>キッカー電源製作、放電試験</a:t>
            </a:r>
            <a:endParaRPr lang="en-US" altLang="ja-JP" dirty="0"/>
          </a:p>
          <a:p>
            <a:pPr marL="232172" indent="-232172">
              <a:buFont typeface="Wingdings" panose="05000000000000000000" pitchFamily="2" charset="2"/>
              <a:buChar char="u"/>
            </a:pP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D520E-78A7-45ED-9E17-46E47190BE01}"/>
              </a:ext>
            </a:extLst>
          </p:cNvPr>
          <p:cNvSpPr txBox="1"/>
          <p:nvPr/>
        </p:nvSpPr>
        <p:spPr>
          <a:xfrm>
            <a:off x="4292264" y="233370"/>
            <a:ext cx="4954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highlight>
                  <a:srgbClr val="FF00FF"/>
                </a:highlight>
              </a:rPr>
              <a:t>キッカーパラメータを決めるまで。</a:t>
            </a:r>
            <a:endParaRPr lang="en-US" altLang="ja-JP" sz="2400" dirty="0">
              <a:highlight>
                <a:srgbClr val="FF00FF"/>
              </a:highlight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4F77023-57AE-4C88-B315-53BA546CDD45}"/>
              </a:ext>
            </a:extLst>
          </p:cNvPr>
          <p:cNvSpPr/>
          <p:nvPr/>
        </p:nvSpPr>
        <p:spPr>
          <a:xfrm>
            <a:off x="7331824" y="1997798"/>
            <a:ext cx="1751578" cy="7502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F5E2B6-0B6B-4294-9C2E-9653807DDA15}"/>
              </a:ext>
            </a:extLst>
          </p:cNvPr>
          <p:cNvSpPr txBox="1"/>
          <p:nvPr/>
        </p:nvSpPr>
        <p:spPr>
          <a:xfrm>
            <a:off x="4821158" y="905490"/>
            <a:ext cx="2446264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STEP1:</a:t>
            </a:r>
            <a:r>
              <a:rPr lang="ja-JP" altLang="en-US" sz="1600" b="1" dirty="0"/>
              <a:t>コイル形状、上下のコイル間隔により、</a:t>
            </a:r>
            <a:endParaRPr lang="en-US" altLang="ja-JP" sz="1600" b="1" dirty="0"/>
          </a:p>
          <a:p>
            <a:r>
              <a:rPr lang="ja-JP" altLang="en-US" sz="1600" b="1" dirty="0"/>
              <a:t>　</a:t>
            </a:r>
            <a:r>
              <a:rPr lang="en-US" altLang="ja-JP" sz="1600" b="1" dirty="0">
                <a:sym typeface="Wingdings" panose="05000000000000000000" pitchFamily="2" charset="2"/>
              </a:rPr>
              <a:t>  </a:t>
            </a:r>
            <a:r>
              <a:rPr lang="ja-JP" altLang="en-US" sz="1600" b="1" dirty="0">
                <a:sym typeface="Wingdings" panose="05000000000000000000" pitchFamily="2" charset="2"/>
              </a:rPr>
              <a:t>キック磁場形状</a:t>
            </a:r>
            <a:endParaRPr lang="en-US" altLang="ja-JP" sz="1600" b="1" dirty="0"/>
          </a:p>
          <a:p>
            <a:r>
              <a:rPr lang="ja-JP" altLang="en-US" sz="1600" b="1" dirty="0"/>
              <a:t>　</a:t>
            </a:r>
            <a:r>
              <a:rPr lang="en-US" altLang="ja-JP" sz="1600" b="1" dirty="0">
                <a:sym typeface="Wingdings" panose="05000000000000000000" pitchFamily="2" charset="2"/>
              </a:rPr>
              <a:t> </a:t>
            </a:r>
            <a:r>
              <a:rPr lang="ja-JP" altLang="en-US" sz="1600" b="1" dirty="0"/>
              <a:t>キック時間</a:t>
            </a:r>
            <a:r>
              <a:rPr lang="en-US" altLang="ja-JP" sz="1600" b="1" dirty="0"/>
              <a:t>T</a:t>
            </a:r>
          </a:p>
          <a:p>
            <a:r>
              <a:rPr lang="ja-JP" altLang="en-US" sz="1600" b="1" dirty="0"/>
              <a:t>が決まる。</a:t>
            </a:r>
            <a:endParaRPr lang="en-US" altLang="ja-JP" sz="1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20E1F7-4F64-4FE1-8A0C-D19C774908AF}"/>
              </a:ext>
            </a:extLst>
          </p:cNvPr>
          <p:cNvSpPr txBox="1"/>
          <p:nvPr/>
        </p:nvSpPr>
        <p:spPr>
          <a:xfrm>
            <a:off x="4779372" y="2398126"/>
            <a:ext cx="24462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STEP2:</a:t>
            </a:r>
            <a:r>
              <a:rPr lang="ja-JP" altLang="en-US" sz="1600" b="1" dirty="0"/>
              <a:t>コイルに流す電流、入射角を少しずつ調整</a:t>
            </a:r>
            <a:endParaRPr lang="en-US" altLang="ja-JP" sz="1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548238-748E-44CF-BDFF-B5314C054D5B}"/>
              </a:ext>
            </a:extLst>
          </p:cNvPr>
          <p:cNvSpPr txBox="1"/>
          <p:nvPr/>
        </p:nvSpPr>
        <p:spPr>
          <a:xfrm>
            <a:off x="4863176" y="4592540"/>
            <a:ext cx="21544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ソレノイドの静磁場径方向磁場分布</a:t>
            </a:r>
            <a:r>
              <a:rPr lang="en-US" altLang="ja-JP" sz="1600" dirty="0"/>
              <a:t>BR0(</a:t>
            </a:r>
            <a:r>
              <a:rPr lang="en-US" altLang="ja-JP" sz="1600" dirty="0" err="1"/>
              <a:t>z,R</a:t>
            </a:r>
            <a:r>
              <a:rPr lang="en-US" altLang="ja-JP" sz="1600" dirty="0"/>
              <a:t>)</a:t>
            </a:r>
            <a:r>
              <a:rPr lang="ja-JP" altLang="en-US" sz="1600" dirty="0"/>
              <a:t>に適したビーム</a:t>
            </a:r>
            <a:r>
              <a:rPr lang="en-US" altLang="ja-JP" sz="1600" dirty="0"/>
              <a:t>X-Y</a:t>
            </a:r>
            <a:r>
              <a:rPr lang="ja-JP" altLang="en-US" sz="1600" dirty="0"/>
              <a:t>結合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A64759-8B85-42FA-9A9D-48D5EF611352}"/>
              </a:ext>
            </a:extLst>
          </p:cNvPr>
          <p:cNvSpPr txBox="1"/>
          <p:nvPr/>
        </p:nvSpPr>
        <p:spPr>
          <a:xfrm>
            <a:off x="7139607" y="3565331"/>
            <a:ext cx="24462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放電は避けるため、</a:t>
            </a:r>
            <a:r>
              <a:rPr lang="en-US" altLang="ja-JP" sz="1600" dirty="0"/>
              <a:t>25kV/coil</a:t>
            </a:r>
            <a:r>
              <a:rPr lang="ja-JP" altLang="en-US" sz="1600" dirty="0"/>
              <a:t>以内か？</a:t>
            </a:r>
            <a:endParaRPr lang="en-US" altLang="ja-JP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4A0239-404D-41BF-9062-7F6113A37584}"/>
              </a:ext>
            </a:extLst>
          </p:cNvPr>
          <p:cNvSpPr txBox="1"/>
          <p:nvPr/>
        </p:nvSpPr>
        <p:spPr>
          <a:xfrm>
            <a:off x="7544199" y="2101609"/>
            <a:ext cx="191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小サンプル</a:t>
            </a:r>
            <a:endParaRPr lang="en-US" altLang="ja-JP" sz="1600" b="1" dirty="0"/>
          </a:p>
          <a:p>
            <a:r>
              <a:rPr lang="ja-JP" altLang="en-US" sz="1600" b="1" dirty="0"/>
              <a:t>軌道計算で</a:t>
            </a:r>
            <a:r>
              <a:rPr lang="en-US" altLang="ja-JP" sz="1600" b="1" dirty="0"/>
              <a:t>OK?</a:t>
            </a:r>
            <a:endParaRPr lang="ja-JP" altLang="en-US" sz="1600" b="1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4E10B03A-BE78-479C-ACF8-17C9CE428FEB}"/>
              </a:ext>
            </a:extLst>
          </p:cNvPr>
          <p:cNvSpPr/>
          <p:nvPr/>
        </p:nvSpPr>
        <p:spPr>
          <a:xfrm rot="19279964">
            <a:off x="7347138" y="1425949"/>
            <a:ext cx="311002" cy="7001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7D7384E6-E874-46ED-9AF4-A255E9CD712B}"/>
              </a:ext>
            </a:extLst>
          </p:cNvPr>
          <p:cNvSpPr/>
          <p:nvPr/>
        </p:nvSpPr>
        <p:spPr>
          <a:xfrm rot="14986918">
            <a:off x="7318078" y="2554587"/>
            <a:ext cx="311002" cy="53597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47787979-AA96-407C-BA76-A4E4956DB1E9}"/>
              </a:ext>
            </a:extLst>
          </p:cNvPr>
          <p:cNvSpPr/>
          <p:nvPr/>
        </p:nvSpPr>
        <p:spPr>
          <a:xfrm>
            <a:off x="8103409" y="2761172"/>
            <a:ext cx="311002" cy="77501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52F922-261F-4218-8555-BEDEA4A75250}"/>
              </a:ext>
            </a:extLst>
          </p:cNvPr>
          <p:cNvSpPr txBox="1"/>
          <p:nvPr/>
        </p:nvSpPr>
        <p:spPr>
          <a:xfrm>
            <a:off x="4688984" y="5864328"/>
            <a:ext cx="495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細かいパラメータ調整は機械学習で自動化したかったが、結局、自分が散々学習した。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4E9E2EA-68EB-46F7-AD02-BA5B87AFFF1B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492398" y="3827902"/>
            <a:ext cx="2647209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E95A6CB-F707-425B-A49C-F57E32A9A6DF}"/>
              </a:ext>
            </a:extLst>
          </p:cNvPr>
          <p:cNvCxnSpPr>
            <a:cxnSpLocks/>
          </p:cNvCxnSpPr>
          <p:nvPr/>
        </p:nvCxnSpPr>
        <p:spPr>
          <a:xfrm>
            <a:off x="4492398" y="1505654"/>
            <a:ext cx="0" cy="232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A49CAAE-AFDC-4D2C-92B7-AEAC6E8DDD8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492398" y="1505654"/>
            <a:ext cx="328760" cy="61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E09B0DD-A4FA-4A71-9D2D-D3CDE9935522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BD816EE-ED28-434F-3652-EC4DBBC82D80}"/>
              </a:ext>
            </a:extLst>
          </p:cNvPr>
          <p:cNvSpPr/>
          <p:nvPr/>
        </p:nvSpPr>
        <p:spPr>
          <a:xfrm>
            <a:off x="7393282" y="4592540"/>
            <a:ext cx="1751578" cy="7502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D9FFC5-B0E9-B3B3-C566-9B2423DE6216}"/>
              </a:ext>
            </a:extLst>
          </p:cNvPr>
          <p:cNvSpPr txBox="1"/>
          <p:nvPr/>
        </p:nvSpPr>
        <p:spPr>
          <a:xfrm>
            <a:off x="7605657" y="4696351"/>
            <a:ext cx="191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2000</a:t>
            </a:r>
            <a:r>
              <a:rPr lang="ja-JP" altLang="en-US" sz="1600" b="1" dirty="0"/>
              <a:t>サンプル</a:t>
            </a:r>
            <a:endParaRPr lang="en-US" altLang="ja-JP" sz="1600" b="1" dirty="0"/>
          </a:p>
          <a:p>
            <a:r>
              <a:rPr lang="ja-JP" altLang="en-US" sz="1600" b="1" dirty="0"/>
              <a:t>軌道計算で</a:t>
            </a:r>
            <a:r>
              <a:rPr lang="en-US" altLang="ja-JP" sz="1600" b="1" dirty="0"/>
              <a:t>OK?</a:t>
            </a:r>
            <a:endParaRPr lang="ja-JP" altLang="en-US" sz="1600" b="1" dirty="0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9FDC8FA7-8AC1-3A53-BBD2-F2280448E4E6}"/>
              </a:ext>
            </a:extLst>
          </p:cNvPr>
          <p:cNvSpPr/>
          <p:nvPr/>
        </p:nvSpPr>
        <p:spPr>
          <a:xfrm rot="16200000">
            <a:off x="7041091" y="4722365"/>
            <a:ext cx="311002" cy="53597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A4F3F07D-8486-459E-A095-83A8EDD2F026}"/>
              </a:ext>
            </a:extLst>
          </p:cNvPr>
          <p:cNvSpPr/>
          <p:nvPr/>
        </p:nvSpPr>
        <p:spPr>
          <a:xfrm>
            <a:off x="8052112" y="4100719"/>
            <a:ext cx="311002" cy="53597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197C13F6-6D94-47F4-804F-11DFA400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579" y="-8851"/>
            <a:ext cx="2228850" cy="365125"/>
          </a:xfrm>
        </p:spPr>
        <p:txBody>
          <a:bodyPr/>
          <a:lstStyle/>
          <a:p>
            <a:fld id="{C583C7F3-0509-3141-8C67-B1259B60117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93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C7C8A-AF33-9A1F-4763-039C49F7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1B469E-0A56-7236-BB80-441F1D75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50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7320EAF-B663-A002-E112-16469D2D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5" y="3755391"/>
            <a:ext cx="4545091" cy="27111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9CCA1F-6E02-DD95-6F6A-9A799A36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グラフ, 折れ線グラフ&#10;&#10;自動的に生成された説明">
            <a:extLst>
              <a:ext uri="{FF2B5EF4-FFF2-40B4-BE49-F238E27FC236}">
                <a16:creationId xmlns:a16="http://schemas.microsoft.com/office/drawing/2014/main" id="{8407A980-41F5-C0F6-D6CA-2ACD813F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19" y="3800662"/>
            <a:ext cx="4668620" cy="2784791"/>
          </a:xfrm>
          <a:prstGeom prst="rect">
            <a:avLst/>
          </a:prstGeom>
        </p:spPr>
      </p:pic>
      <p:pic>
        <p:nvPicPr>
          <p:cNvPr id="10" name="図 9" descr="ダイアグラム, 設計図&#10;&#10;自動的に生成された説明">
            <a:extLst>
              <a:ext uri="{FF2B5EF4-FFF2-40B4-BE49-F238E27FC236}">
                <a16:creationId xmlns:a16="http://schemas.microsoft.com/office/drawing/2014/main" id="{832AE7C8-F36D-A478-E36C-1161D4E7A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" y="838663"/>
            <a:ext cx="1747478" cy="2722978"/>
          </a:xfrm>
          <a:prstGeom prst="rect">
            <a:avLst/>
          </a:prstGeom>
        </p:spPr>
      </p:pic>
      <p:pic>
        <p:nvPicPr>
          <p:cNvPr id="11" name="図 10" descr="グラフ, 折れ線グラフ&#10;&#10;自動的に生成された説明">
            <a:extLst>
              <a:ext uri="{FF2B5EF4-FFF2-40B4-BE49-F238E27FC236}">
                <a16:creationId xmlns:a16="http://schemas.microsoft.com/office/drawing/2014/main" id="{D0A0EA6F-6DB5-5527-8330-C1BD955F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487" y="587228"/>
            <a:ext cx="2779032" cy="2656263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802AF3C-FC5A-9A9A-D7E0-F9AEA79E6D9E}"/>
              </a:ext>
            </a:extLst>
          </p:cNvPr>
          <p:cNvCxnSpPr/>
          <p:nvPr/>
        </p:nvCxnSpPr>
        <p:spPr>
          <a:xfrm flipH="1" flipV="1">
            <a:off x="4329077" y="2362356"/>
            <a:ext cx="224589" cy="37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D28FC4-B23C-54E9-2DCB-66B623F3765C}"/>
              </a:ext>
            </a:extLst>
          </p:cNvPr>
          <p:cNvSpPr txBox="1"/>
          <p:nvPr/>
        </p:nvSpPr>
        <p:spPr>
          <a:xfrm>
            <a:off x="4516731" y="2312487"/>
            <a:ext cx="9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Beam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2D0ABB-C64E-C424-AFB6-BD5121A8B19C}"/>
              </a:ext>
            </a:extLst>
          </p:cNvPr>
          <p:cNvSpPr/>
          <p:nvPr/>
        </p:nvSpPr>
        <p:spPr>
          <a:xfrm>
            <a:off x="2931768" y="897446"/>
            <a:ext cx="255379" cy="5297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9FEB38-F822-8278-E1EA-5CD568A91B92}"/>
              </a:ext>
            </a:extLst>
          </p:cNvPr>
          <p:cNvSpPr txBox="1"/>
          <p:nvPr/>
        </p:nvSpPr>
        <p:spPr>
          <a:xfrm>
            <a:off x="2397441" y="1099128"/>
            <a:ext cx="6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72513C-C346-887A-270B-E31EA4A210F7}"/>
              </a:ext>
            </a:extLst>
          </p:cNvPr>
          <p:cNvSpPr txBox="1"/>
          <p:nvPr/>
        </p:nvSpPr>
        <p:spPr>
          <a:xfrm>
            <a:off x="3216840" y="2182376"/>
            <a:ext cx="6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軌道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EF5AEAC-4529-BF04-6F2F-459820E4DE71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549714" y="1807631"/>
            <a:ext cx="208217" cy="37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33B140-651B-1DD6-1BCB-062DF44D56DA}"/>
              </a:ext>
            </a:extLst>
          </p:cNvPr>
          <p:cNvSpPr txBox="1"/>
          <p:nvPr/>
        </p:nvSpPr>
        <p:spPr>
          <a:xfrm>
            <a:off x="3672720" y="1395193"/>
            <a:ext cx="128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BR&lt;0 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09A7E6-5170-1424-6295-3D1B11168406}"/>
              </a:ext>
            </a:extLst>
          </p:cNvPr>
          <p:cNvSpPr txBox="1"/>
          <p:nvPr/>
        </p:nvSpPr>
        <p:spPr>
          <a:xfrm>
            <a:off x="2781912" y="1527735"/>
            <a:ext cx="976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BR&gt;0 </a:t>
            </a:r>
            <a:endParaRPr lang="ja-JP" altLang="en-US" dirty="0"/>
          </a:p>
        </p:txBody>
      </p:sp>
      <p:pic>
        <p:nvPicPr>
          <p:cNvPr id="23" name="図 22" descr="グラフ, 折れ線グラフ&#10;&#10;自動的に生成された説明">
            <a:extLst>
              <a:ext uri="{FF2B5EF4-FFF2-40B4-BE49-F238E27FC236}">
                <a16:creationId xmlns:a16="http://schemas.microsoft.com/office/drawing/2014/main" id="{CC3B2E10-6CE3-9146-72CF-61459D398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663" y="365127"/>
            <a:ext cx="3351626" cy="3203562"/>
          </a:xfrm>
          <a:prstGeom prst="rect">
            <a:avLst/>
          </a:prstGeom>
        </p:spPr>
      </p:pic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8EDEE044-A255-820F-BDB8-5E9C5EB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7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67A9E-9C2B-08C8-B6EE-ECB64C8A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4" y="144718"/>
            <a:ext cx="9794456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/>
              <a:t>1.</a:t>
            </a:r>
            <a:r>
              <a:rPr kumimoji="1" lang="ja-JP" altLang="en-US" sz="3600" dirty="0"/>
              <a:t>イントロ</a:t>
            </a:r>
            <a:r>
              <a:rPr kumimoji="1" lang="en-US" altLang="ja-JP" sz="3600" dirty="0"/>
              <a:t>:</a:t>
            </a:r>
            <a:br>
              <a:rPr kumimoji="1" lang="en-US" altLang="ja-JP" sz="3600" dirty="0"/>
            </a:b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素粒子ミュオン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のスピン歳差運動から何を知るか？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E35E45-C2C2-41F4-718E-5355CBE1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559"/>
            <a:ext cx="9906000" cy="660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F58790-747A-EF9B-B918-5B538227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9" y="1169537"/>
            <a:ext cx="1041173" cy="1207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5B9AA93-ED7C-11DE-5F65-56AD75BB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68" y="1516532"/>
            <a:ext cx="1698166" cy="8412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0E9B93-F4C9-61AF-980B-73D42730E44F}"/>
              </a:ext>
            </a:extLst>
          </p:cNvPr>
          <p:cNvSpPr txBox="1"/>
          <p:nvPr/>
        </p:nvSpPr>
        <p:spPr>
          <a:xfrm>
            <a:off x="988740" y="1176574"/>
            <a:ext cx="2232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異常磁気双極子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59FB4D-3330-4210-E4C6-1813A2453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7" y="4075790"/>
            <a:ext cx="1275653" cy="126213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B1A696-9AC5-F6B4-BB47-25BD5D6C70BF}"/>
              </a:ext>
            </a:extLst>
          </p:cNvPr>
          <p:cNvSpPr txBox="1"/>
          <p:nvPr/>
        </p:nvSpPr>
        <p:spPr>
          <a:xfrm>
            <a:off x="1177640" y="4078805"/>
            <a:ext cx="2047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電気双極子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3FAB7F-C946-5993-60ED-02CA602F9E0F}"/>
              </a:ext>
            </a:extLst>
          </p:cNvPr>
          <p:cNvSpPr txBox="1"/>
          <p:nvPr/>
        </p:nvSpPr>
        <p:spPr>
          <a:xfrm>
            <a:off x="2541111" y="4386834"/>
            <a:ext cx="2905100" cy="48320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54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" panose="020F0502020204030204" pitchFamily="34" charset="0"/>
              </a:rPr>
              <a:t>存在自体が新物理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7BB9A4-5E5A-FD02-DC8D-F359CEF0F750}"/>
              </a:ext>
            </a:extLst>
          </p:cNvPr>
          <p:cNvSpPr txBox="1"/>
          <p:nvPr/>
        </p:nvSpPr>
        <p:spPr>
          <a:xfrm>
            <a:off x="1572746" y="4878614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標準模型 ～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x 10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-38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･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ja-JP" alt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B15A05-F23C-D5D6-99B0-396107D5279F}"/>
              </a:ext>
            </a:extLst>
          </p:cNvPr>
          <p:cNvSpPr txBox="1"/>
          <p:nvPr/>
        </p:nvSpPr>
        <p:spPr>
          <a:xfrm>
            <a:off x="1370122" y="5298870"/>
            <a:ext cx="4188967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14" dirty="0">
                <a:latin typeface="Calibri" panose="020F0502020204030204" pitchFamily="34" charset="0"/>
                <a:cs typeface="Calibri" panose="020F0502020204030204" pitchFamily="34" charset="0"/>
              </a:rPr>
              <a:t>上限値</a:t>
            </a:r>
            <a:r>
              <a:rPr lang="en-US" altLang="ja-JP" sz="1814" dirty="0">
                <a:latin typeface="Calibri" panose="020F0502020204030204" pitchFamily="34" charset="0"/>
                <a:cs typeface="Calibri" panose="020F0502020204030204" pitchFamily="34" charset="0"/>
              </a:rPr>
              <a:t> (E821) &lt;  1.9 x 10</a:t>
            </a:r>
            <a:r>
              <a:rPr lang="en-US" altLang="ja-JP" sz="1814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-19 </a:t>
            </a:r>
            <a:r>
              <a:rPr lang="en-US" altLang="ja-JP" sz="1814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ja-JP" altLang="en-US" sz="1814" dirty="0">
                <a:latin typeface="Calibri" panose="020F0502020204030204" pitchFamily="34" charset="0"/>
                <a:cs typeface="Calibri" panose="020F0502020204030204" pitchFamily="34" charset="0"/>
              </a:rPr>
              <a:t>･</a:t>
            </a:r>
            <a:r>
              <a:rPr lang="en-US" altLang="ja-JP" sz="1814" dirty="0">
                <a:latin typeface="Calibri" panose="020F0502020204030204" pitchFamily="34" charset="0"/>
                <a:cs typeface="Calibri" panose="020F0502020204030204" pitchFamily="34" charset="0"/>
              </a:rPr>
              <a:t>cm (90% CL)</a:t>
            </a:r>
            <a:endParaRPr lang="ja-JP" altLang="en-US" sz="1814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CF87136-B545-C2DD-291A-F390D2321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930" y="3358693"/>
            <a:ext cx="3366140" cy="35150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C4BD974-1421-4E06-0ABC-880EB5DF9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56" y="3374261"/>
            <a:ext cx="2377644" cy="258758"/>
          </a:xfrm>
          <a:prstGeom prst="rect">
            <a:avLst/>
          </a:pr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2BA4E9EC-5B47-E6C7-E687-6EC2F6873220}"/>
              </a:ext>
            </a:extLst>
          </p:cNvPr>
          <p:cNvGrpSpPr>
            <a:grpSpLocks/>
          </p:cNvGrpSpPr>
          <p:nvPr/>
        </p:nvGrpSpPr>
        <p:grpSpPr bwMode="auto">
          <a:xfrm>
            <a:off x="3270098" y="1290347"/>
            <a:ext cx="1950425" cy="908939"/>
            <a:chOff x="0" y="1407"/>
            <a:chExt cx="3569" cy="1385"/>
          </a:xfrm>
        </p:grpSpPr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DF11B5AD-EF8A-1983-5FF2-7CB54A489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18"/>
              <a:ext cx="3550" cy="1374"/>
              <a:chOff x="829" y="816"/>
              <a:chExt cx="3550" cy="1374"/>
            </a:xfrm>
          </p:grpSpPr>
          <p:pic>
            <p:nvPicPr>
              <p:cNvPr id="20" name="Picture 14">
                <a:extLst>
                  <a:ext uri="{FF2B5EF4-FFF2-40B4-BE49-F238E27FC236}">
                    <a16:creationId xmlns:a16="http://schemas.microsoft.com/office/drawing/2014/main" id="{10781395-47DB-BA24-5738-C6D51238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9" y="869"/>
                <a:ext cx="1158" cy="13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5">
                <a:extLst>
                  <a:ext uri="{FF2B5EF4-FFF2-40B4-BE49-F238E27FC236}">
                    <a16:creationId xmlns:a16="http://schemas.microsoft.com/office/drawing/2014/main" id="{82A65EC2-9D44-438E-9EB7-2C40D4D3F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80" y="816"/>
                <a:ext cx="1140" cy="137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6">
                <a:extLst>
                  <a:ext uri="{FF2B5EF4-FFF2-40B4-BE49-F238E27FC236}">
                    <a16:creationId xmlns:a16="http://schemas.microsoft.com/office/drawing/2014/main" id="{55144E95-5C6B-BFA5-B05C-5C3AD737F9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119" y="821"/>
                <a:ext cx="1260" cy="136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8E1DA80A-EBC1-BBAD-7DAF-25A331D0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1407"/>
              <a:ext cx="3566" cy="1381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30997">
                <a:defRPr/>
              </a:pPr>
              <a:endParaRPr lang="ja-JP" altLang="en-US" sz="1697">
                <a:solidFill>
                  <a:prstClr val="black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id="{28C8BD61-3BC7-D6EE-AD26-9AE7A9F96461}"/>
              </a:ext>
            </a:extLst>
          </p:cNvPr>
          <p:cNvGrpSpPr>
            <a:grpSpLocks/>
          </p:cNvGrpSpPr>
          <p:nvPr/>
        </p:nvGrpSpPr>
        <p:grpSpPr bwMode="auto">
          <a:xfrm>
            <a:off x="4579909" y="1787245"/>
            <a:ext cx="2196622" cy="662347"/>
            <a:chOff x="174" y="3157"/>
            <a:chExt cx="6033" cy="1517"/>
          </a:xfrm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6379AAF-B5DE-8951-F70A-AE5CB8F12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" y="3157"/>
              <a:ext cx="6009" cy="1484"/>
              <a:chOff x="207" y="2709"/>
              <a:chExt cx="6009" cy="1484"/>
            </a:xfrm>
          </p:grpSpPr>
          <p:pic>
            <p:nvPicPr>
              <p:cNvPr id="26" name="Picture 61">
                <a:extLst>
                  <a:ext uri="{FF2B5EF4-FFF2-40B4-BE49-F238E27FC236}">
                    <a16:creationId xmlns:a16="http://schemas.microsoft.com/office/drawing/2014/main" id="{34C7769F-E072-208C-C74C-69A5365FF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55" y="2750"/>
                <a:ext cx="1224" cy="144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62">
                <a:extLst>
                  <a:ext uri="{FF2B5EF4-FFF2-40B4-BE49-F238E27FC236}">
                    <a16:creationId xmlns:a16="http://schemas.microsoft.com/office/drawing/2014/main" id="{FD240730-4333-DDCC-94A9-8ABC1E538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813" y="2709"/>
                <a:ext cx="1260" cy="14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3">
                <a:extLst>
                  <a:ext uri="{FF2B5EF4-FFF2-40B4-BE49-F238E27FC236}">
                    <a16:creationId xmlns:a16="http://schemas.microsoft.com/office/drawing/2014/main" id="{6FEC6AB3-7FD5-4FB4-5937-519C8FCD0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78" y="2762"/>
                <a:ext cx="1242" cy="142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64">
                <a:extLst>
                  <a:ext uri="{FF2B5EF4-FFF2-40B4-BE49-F238E27FC236}">
                    <a16:creationId xmlns:a16="http://schemas.microsoft.com/office/drawing/2014/main" id="{FD172B70-50F7-09B8-1219-C2DB7FCC72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08" y="2709"/>
                <a:ext cx="1208" cy="147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5">
                <a:extLst>
                  <a:ext uri="{FF2B5EF4-FFF2-40B4-BE49-F238E27FC236}">
                    <a16:creationId xmlns:a16="http://schemas.microsoft.com/office/drawing/2014/main" id="{9C9F667E-1876-01F2-FCCA-57E73D14C2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07" y="2752"/>
                <a:ext cx="1158" cy="144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D694A3D-05D2-07EE-6A1F-3AC956EA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165"/>
              <a:ext cx="6024" cy="15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30997">
                <a:defRPr/>
              </a:pPr>
              <a:endParaRPr lang="ja-JP" altLang="en-US" sz="1697">
                <a:solidFill>
                  <a:prstClr val="black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CC2C5C8A-C7A8-8422-77B8-EA8B5AF9BC3B}"/>
              </a:ext>
            </a:extLst>
          </p:cNvPr>
          <p:cNvGrpSpPr>
            <a:grpSpLocks/>
          </p:cNvGrpSpPr>
          <p:nvPr/>
        </p:nvGrpSpPr>
        <p:grpSpPr bwMode="auto">
          <a:xfrm>
            <a:off x="5904145" y="1401838"/>
            <a:ext cx="1646113" cy="518216"/>
            <a:chOff x="2296" y="1718"/>
            <a:chExt cx="3464" cy="1389"/>
          </a:xfrm>
        </p:grpSpPr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E95DE0C1-DD9B-3F4D-519D-5FAA3DED2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1718"/>
              <a:ext cx="3377" cy="1389"/>
              <a:chOff x="2307" y="1470"/>
              <a:chExt cx="3377" cy="1389"/>
            </a:xfrm>
          </p:grpSpPr>
          <p:pic>
            <p:nvPicPr>
              <p:cNvPr id="34" name="Picture 20">
                <a:extLst>
                  <a:ext uri="{FF2B5EF4-FFF2-40B4-BE49-F238E27FC236}">
                    <a16:creationId xmlns:a16="http://schemas.microsoft.com/office/drawing/2014/main" id="{C3432C14-2E4D-D7F6-2322-B16224D72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07" y="1470"/>
                <a:ext cx="1146" cy="138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1">
                <a:extLst>
                  <a:ext uri="{FF2B5EF4-FFF2-40B4-BE49-F238E27FC236}">
                    <a16:creationId xmlns:a16="http://schemas.microsoft.com/office/drawing/2014/main" id="{DCA2B9D2-195F-23E5-E07A-E10F6B7D74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438" y="1497"/>
                <a:ext cx="1134" cy="136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2">
                <a:extLst>
                  <a:ext uri="{FF2B5EF4-FFF2-40B4-BE49-F238E27FC236}">
                    <a16:creationId xmlns:a16="http://schemas.microsoft.com/office/drawing/2014/main" id="{EC621F8B-B37C-F230-FF51-67543E9E5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556" y="1531"/>
                <a:ext cx="1128" cy="131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535F4B8B-16A1-D818-4D50-25F77409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719"/>
              <a:ext cx="3355" cy="138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30997">
                <a:defRPr/>
              </a:pPr>
              <a:endParaRPr lang="ja-JP" altLang="en-US" sz="1697">
                <a:solidFill>
                  <a:prstClr val="black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87CA3C0-4194-61F8-392C-884F9222D471}"/>
              </a:ext>
            </a:extLst>
          </p:cNvPr>
          <p:cNvSpPr txBox="1"/>
          <p:nvPr/>
        </p:nvSpPr>
        <p:spPr>
          <a:xfrm>
            <a:off x="7971070" y="1470281"/>
            <a:ext cx="814613" cy="875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5090" dirty="0">
                <a:latin typeface="Calibri" panose="020F0502020204030204" pitchFamily="34" charset="0"/>
                <a:cs typeface="Calibri" panose="020F0502020204030204" pitchFamily="34" charset="0"/>
              </a:rPr>
              <a:t>+?</a:t>
            </a:r>
            <a:endParaRPr kumimoji="1" lang="ja-JP" altLang="en-US" sz="509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5D29F68-CF52-7475-B583-2238CE1CB7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7946" y="4146859"/>
            <a:ext cx="3015025" cy="27250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5B4E436-833E-BD07-A86D-771EFD016A07}"/>
              </a:ext>
            </a:extLst>
          </p:cNvPr>
          <p:cNvSpPr txBox="1"/>
          <p:nvPr/>
        </p:nvSpPr>
        <p:spPr>
          <a:xfrm>
            <a:off x="5512231" y="3784447"/>
            <a:ext cx="4393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https://www.nature.com/articles/d41586-021-00833-2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9D4F884-41F2-416F-65CF-9553C062109C}"/>
              </a:ext>
            </a:extLst>
          </p:cNvPr>
          <p:cNvSpPr txBox="1"/>
          <p:nvPr/>
        </p:nvSpPr>
        <p:spPr>
          <a:xfrm>
            <a:off x="8333254" y="5298870"/>
            <a:ext cx="1302609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6">
              <a:defRPr/>
            </a:pPr>
            <a:r>
              <a:rPr lang="ja-JP" altLang="en-US" sz="2000" b="1" dirty="0">
                <a:latin typeface="Calibri"/>
                <a:ea typeface="ＭＳ Ｐゴシック" panose="020B0600070205080204" pitchFamily="50" charset="-128"/>
              </a:rPr>
              <a:t>米国</a:t>
            </a:r>
            <a:endParaRPr lang="en-US" altLang="ja-JP" sz="2000" b="1" dirty="0">
              <a:latin typeface="Calibri"/>
              <a:ea typeface="ＭＳ Ｐゴシック" panose="020B0600070205080204" pitchFamily="50" charset="-128"/>
            </a:endParaRPr>
          </a:p>
          <a:p>
            <a:pPr defTabSz="914406">
              <a:defRPr/>
            </a:pPr>
            <a:r>
              <a:rPr lang="en-US" altLang="ja-JP" sz="2000" b="1" dirty="0">
                <a:latin typeface="Calibri"/>
                <a:ea typeface="ＭＳ Ｐゴシック" panose="020B0600070205080204" pitchFamily="50" charset="-128"/>
              </a:rPr>
              <a:t>BNL E821, FNAL E989 (20</a:t>
            </a:r>
            <a:r>
              <a:rPr lang="ja-JP" altLang="en-US" sz="2000" b="1" dirty="0">
                <a:latin typeface="Calibri"/>
                <a:ea typeface="ＭＳ Ｐゴシック" panose="020B0600070205080204" pitchFamily="50" charset="-128"/>
              </a:rPr>
              <a:t>年後</a:t>
            </a:r>
            <a:r>
              <a:rPr lang="en-US" altLang="ja-JP" sz="2000" b="1" dirty="0">
                <a:latin typeface="Calibri"/>
                <a:ea typeface="ＭＳ Ｐゴシック" panose="020B0600070205080204" pitchFamily="50" charset="-128"/>
              </a:rPr>
              <a:t>)</a:t>
            </a:r>
            <a:endParaRPr lang="ja-JP" altLang="en-US" sz="2000" b="1" dirty="0"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D624DFA-D1CE-AB40-CECD-7B0AF7D035E1}"/>
              </a:ext>
            </a:extLst>
          </p:cNvPr>
          <p:cNvSpPr txBox="1"/>
          <p:nvPr/>
        </p:nvSpPr>
        <p:spPr>
          <a:xfrm>
            <a:off x="7971070" y="4353533"/>
            <a:ext cx="148188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2021 March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F1B62C3-14C9-4F7F-C8BD-179AF21EF8D1}"/>
              </a:ext>
            </a:extLst>
          </p:cNvPr>
          <p:cNvGrpSpPr/>
          <p:nvPr/>
        </p:nvGrpSpPr>
        <p:grpSpPr>
          <a:xfrm>
            <a:off x="6315291" y="4327626"/>
            <a:ext cx="3487175" cy="2508281"/>
            <a:chOff x="9443063" y="802305"/>
            <a:chExt cx="5164151" cy="4166796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5B4FFEA3-590D-E6DB-FF56-4608CDE45408}"/>
                </a:ext>
              </a:extLst>
            </p:cNvPr>
            <p:cNvGrpSpPr/>
            <p:nvPr/>
          </p:nvGrpSpPr>
          <p:grpSpPr>
            <a:xfrm>
              <a:off x="9443063" y="825049"/>
              <a:ext cx="5164151" cy="4144052"/>
              <a:chOff x="10845498" y="1026044"/>
              <a:chExt cx="5164151" cy="4144052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CFA45BDF-595F-8E7C-B2A4-76F949F51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163" r="10851" b="51642"/>
              <a:stretch/>
            </p:blipFill>
            <p:spPr>
              <a:xfrm>
                <a:off x="10845498" y="1026044"/>
                <a:ext cx="5164151" cy="41440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</p:pic>
          <p:sp>
            <p:nvSpPr>
              <p:cNvPr id="49" name="四角形: 角を丸くする 48">
                <a:extLst>
                  <a:ext uri="{FF2B5EF4-FFF2-40B4-BE49-F238E27FC236}">
                    <a16:creationId xmlns:a16="http://schemas.microsoft.com/office/drawing/2014/main" id="{D2A9C116-CBE2-DC39-325F-A3DC010FB030}"/>
                  </a:ext>
                </a:extLst>
              </p:cNvPr>
              <p:cNvSpPr/>
              <p:nvPr/>
            </p:nvSpPr>
            <p:spPr>
              <a:xfrm>
                <a:off x="14367512" y="3071949"/>
                <a:ext cx="662930" cy="280350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33"/>
              </a:p>
            </p:txBody>
          </p:sp>
        </p:grp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FF44202-8DFE-DA8A-2F1E-B23CFEC6869C}"/>
                </a:ext>
              </a:extLst>
            </p:cNvPr>
            <p:cNvSpPr txBox="1"/>
            <p:nvPr/>
          </p:nvSpPr>
          <p:spPr>
            <a:xfrm>
              <a:off x="10737024" y="802305"/>
              <a:ext cx="1701290" cy="57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33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r>
                <a:rPr lang="ja-JP" altLang="en-US" sz="1633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年</a:t>
              </a: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C01E2A9-22E1-8C9A-8BC7-1FAE7C4D5A66}"/>
              </a:ext>
            </a:extLst>
          </p:cNvPr>
          <p:cNvSpPr txBox="1"/>
          <p:nvPr/>
        </p:nvSpPr>
        <p:spPr>
          <a:xfrm>
            <a:off x="0" y="5743838"/>
            <a:ext cx="591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101" indent="-249919" defTabSz="430997">
              <a:buFont typeface="Arial" charset="0"/>
              <a:buChar char="•"/>
              <a:defRPr/>
            </a:pPr>
            <a:r>
              <a:rPr kumimoji="1" lang="en-US" altLang="ja-JP" sz="2000" b="1" dirty="0">
                <a:ea typeface="ＭＳ Ｐゴシック" panose="020B0600070205080204" pitchFamily="34" charset="-128"/>
              </a:rPr>
              <a:t>BNL E821/FNAL E989</a:t>
            </a:r>
            <a:r>
              <a:rPr lang="ja-JP" altLang="en-US" sz="2000" b="1" dirty="0">
                <a:ea typeface="ＭＳ Ｐゴシック" panose="020B0600070205080204" pitchFamily="34" charset="-128"/>
              </a:rPr>
              <a:t>は</a:t>
            </a:r>
            <a:r>
              <a:rPr kumimoji="1" lang="en-US" altLang="ja-JP" sz="2000" b="1" dirty="0">
                <a:ea typeface="ＭＳ Ｐゴシック" panose="020B0600070205080204" pitchFamily="34" charset="-128"/>
              </a:rPr>
              <a:t>20 </a:t>
            </a:r>
            <a:r>
              <a:rPr kumimoji="1" lang="ja-JP" altLang="en-US" sz="2000" b="1" dirty="0">
                <a:ea typeface="ＭＳ Ｐゴシック" panose="020B0600070205080204" pitchFamily="34" charset="-128"/>
              </a:rPr>
              <a:t>年前と矛盾しない結論</a:t>
            </a:r>
          </a:p>
          <a:p>
            <a:pPr marL="386101" indent="-249919" defTabSz="430997">
              <a:buFont typeface="Arial" charset="0"/>
              <a:buChar char="•"/>
              <a:defRPr/>
            </a:pPr>
            <a:r>
              <a:rPr kumimoji="1" lang="ja-JP" altLang="en-US" sz="2000" b="1" dirty="0">
                <a:ea typeface="ＭＳ Ｐゴシック" panose="020B0600070205080204" pitchFamily="34" charset="-128"/>
              </a:rPr>
              <a:t>全く異なる実験手法で先行実験の系統誤差の要因を排除</a:t>
            </a:r>
            <a:endParaRPr kumimoji="1" lang="en-US" altLang="ja-JP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4" name="スライド番号プレースホルダー 53">
            <a:extLst>
              <a:ext uri="{FF2B5EF4-FFF2-40B4-BE49-F238E27FC236}">
                <a16:creationId xmlns:a16="http://schemas.microsoft.com/office/drawing/2014/main" id="{CB146DAF-D391-6A58-5F7A-0DEF1D9D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21F77B8-CDBA-1DDE-88CE-9F7DD3ACABCD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31728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CD6D-F29B-0408-4DDA-22A9BE4E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76" y="136710"/>
            <a:ext cx="7626190" cy="1325563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新しい実験のポイント：</a:t>
            </a:r>
            <a:br>
              <a:rPr kumimoji="1" lang="en-US" altLang="ja-JP" sz="2800" dirty="0"/>
            </a:br>
            <a:r>
              <a:rPr kumimoji="1" lang="ja-JP" altLang="en-US" sz="2800" b="1" dirty="0">
                <a:solidFill>
                  <a:srgbClr val="0070C0"/>
                </a:solidFill>
              </a:rPr>
              <a:t>電場ゼロ</a:t>
            </a:r>
            <a:r>
              <a:rPr kumimoji="1" lang="ja-JP" altLang="en-US" sz="2800" b="1" dirty="0"/>
              <a:t>・脱魔法運動量・小型蓄積リング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98F3AD-1C97-0C7B-9A5F-50B9A55E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5" y="1305883"/>
            <a:ext cx="8117305" cy="8614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C8798B-C485-C3DE-82D7-9977D1A2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92" y="2923741"/>
            <a:ext cx="6740692" cy="735883"/>
          </a:xfrm>
          <a:prstGeom prst="rect">
            <a:avLst/>
          </a:prstGeom>
        </p:spPr>
      </p:pic>
      <p:sp>
        <p:nvSpPr>
          <p:cNvPr id="11" name="円/楕円 62">
            <a:extLst>
              <a:ext uri="{FF2B5EF4-FFF2-40B4-BE49-F238E27FC236}">
                <a16:creationId xmlns:a16="http://schemas.microsoft.com/office/drawing/2014/main" id="{B3E08DDB-D5EE-A23B-51C4-C6AEECFC8CBF}"/>
              </a:ext>
            </a:extLst>
          </p:cNvPr>
          <p:cNvSpPr/>
          <p:nvPr/>
        </p:nvSpPr>
        <p:spPr>
          <a:xfrm>
            <a:off x="617191" y="5265538"/>
            <a:ext cx="3705616" cy="6959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F3716B5-6A1C-857F-348A-5BC586F69609}"/>
              </a:ext>
            </a:extLst>
          </p:cNvPr>
          <p:cNvCxnSpPr>
            <a:cxnSpLocks/>
          </p:cNvCxnSpPr>
          <p:nvPr/>
        </p:nvCxnSpPr>
        <p:spPr>
          <a:xfrm flipH="1">
            <a:off x="3140265" y="5818819"/>
            <a:ext cx="846224" cy="290938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1E02B81-D018-B154-C87C-52F8BEEC2004}"/>
              </a:ext>
            </a:extLst>
          </p:cNvPr>
          <p:cNvSpPr/>
          <p:nvPr/>
        </p:nvSpPr>
        <p:spPr>
          <a:xfrm rot="10800000">
            <a:off x="2294438" y="4071943"/>
            <a:ext cx="181906" cy="14683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4583FFE-E9D5-67BC-FEFE-96AA3B37FB5C}"/>
                  </a:ext>
                </a:extLst>
              </p:cNvPr>
              <p:cNvSpPr txBox="1"/>
              <p:nvPr/>
            </p:nvSpPr>
            <p:spPr>
              <a:xfrm>
                <a:off x="2211038" y="3696920"/>
                <a:ext cx="333241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4583FFE-E9D5-67BC-FEFE-96AA3B37F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38" y="3696920"/>
                <a:ext cx="333241" cy="437492"/>
              </a:xfrm>
              <a:prstGeom prst="rect">
                <a:avLst/>
              </a:prstGeom>
              <a:blipFill>
                <a:blip r:embed="rId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16B4A3-DABB-F17F-038F-89DFE22E359D}"/>
                  </a:ext>
                </a:extLst>
              </p:cNvPr>
              <p:cNvSpPr txBox="1"/>
              <p:nvPr/>
            </p:nvSpPr>
            <p:spPr>
              <a:xfrm>
                <a:off x="3067133" y="6117091"/>
                <a:ext cx="401053" cy="445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16B4A3-DABB-F17F-038F-89DFE22E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33" y="6117091"/>
                <a:ext cx="401053" cy="445763"/>
              </a:xfrm>
              <a:prstGeom prst="rect">
                <a:avLst/>
              </a:prstGeom>
              <a:blipFill>
                <a:blip r:embed="rId5"/>
                <a:stretch>
                  <a:fillRect t="-17568" r="-31818"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FE9E22B-F56A-0A2D-D5D6-2B84559CAE0B}"/>
                  </a:ext>
                </a:extLst>
              </p:cNvPr>
              <p:cNvSpPr txBox="1"/>
              <p:nvPr/>
            </p:nvSpPr>
            <p:spPr>
              <a:xfrm>
                <a:off x="3894717" y="5835543"/>
                <a:ext cx="4010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FE9E22B-F56A-0A2D-D5D6-2B84559CA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17" y="5835543"/>
                <a:ext cx="401053" cy="400110"/>
              </a:xfrm>
              <a:prstGeom prst="rect">
                <a:avLst/>
              </a:prstGeom>
              <a:blipFill>
                <a:blip r:embed="rId6"/>
                <a:stretch>
                  <a:fillRect t="-18182" r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B29CC4-9893-1513-781E-09CD6B5AFFAB}"/>
              </a:ext>
            </a:extLst>
          </p:cNvPr>
          <p:cNvSpPr txBox="1"/>
          <p:nvPr/>
        </p:nvSpPr>
        <p:spPr>
          <a:xfrm>
            <a:off x="1776722" y="6054830"/>
            <a:ext cx="189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ビーム運動量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C9E78A7-2BE6-4D10-D25D-5DC33DCB0987}"/>
                  </a:ext>
                </a:extLst>
              </p:cNvPr>
              <p:cNvSpPr txBox="1"/>
              <p:nvPr/>
            </p:nvSpPr>
            <p:spPr>
              <a:xfrm>
                <a:off x="2830568" y="4415453"/>
                <a:ext cx="23505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スピン角運動量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C9E78A7-2BE6-4D10-D25D-5DC33DCB0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8" y="4415453"/>
                <a:ext cx="2350564" cy="369332"/>
              </a:xfrm>
              <a:prstGeom prst="rect">
                <a:avLst/>
              </a:prstGeom>
              <a:blipFill>
                <a:blip r:embed="rId7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BB43089-EB54-20B0-8531-AA0F52A295A6}"/>
                  </a:ext>
                </a:extLst>
              </p:cNvPr>
              <p:cNvSpPr txBox="1"/>
              <p:nvPr/>
            </p:nvSpPr>
            <p:spPr>
              <a:xfrm>
                <a:off x="282569" y="4179910"/>
                <a:ext cx="1859046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/>
                  <a:t>EDM</a:t>
                </a:r>
                <a:r>
                  <a:rPr kumimoji="1" lang="ja-JP" altLang="en-US" sz="1600" dirty="0"/>
                  <a:t>検出は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1600" dirty="0"/>
                  <a:t>の方向の差に現れる。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BB43089-EB54-20B0-8531-AA0F52A2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69" y="4179910"/>
                <a:ext cx="1859046" cy="637547"/>
              </a:xfrm>
              <a:prstGeom prst="rect">
                <a:avLst/>
              </a:prstGeom>
              <a:blipFill>
                <a:blip r:embed="rId8"/>
                <a:stretch>
                  <a:fillRect l="-1639" r="-10164" b="-86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下 19">
            <a:extLst>
              <a:ext uri="{FF2B5EF4-FFF2-40B4-BE49-F238E27FC236}">
                <a16:creationId xmlns:a16="http://schemas.microsoft.com/office/drawing/2014/main" id="{4590B8DC-C10F-7A72-D54E-D2EEEF18F143}"/>
              </a:ext>
            </a:extLst>
          </p:cNvPr>
          <p:cNvSpPr/>
          <p:nvPr/>
        </p:nvSpPr>
        <p:spPr>
          <a:xfrm rot="12071878">
            <a:off x="2572400" y="4087876"/>
            <a:ext cx="223817" cy="148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A92652CD-88DE-EA41-2A29-5D659C19E8DB}"/>
              </a:ext>
            </a:extLst>
          </p:cNvPr>
          <p:cNvSpPr/>
          <p:nvPr/>
        </p:nvSpPr>
        <p:spPr>
          <a:xfrm>
            <a:off x="287045" y="4069754"/>
            <a:ext cx="1865059" cy="744739"/>
          </a:xfrm>
          <a:prstGeom prst="wedgeRectCallout">
            <a:avLst>
              <a:gd name="adj1" fmla="val 68841"/>
              <a:gd name="adj2" fmla="val 204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C1780A-8551-A2BB-4D9B-65F44B8CA708}"/>
              </a:ext>
            </a:extLst>
          </p:cNvPr>
          <p:cNvSpPr txBox="1"/>
          <p:nvPr/>
        </p:nvSpPr>
        <p:spPr>
          <a:xfrm>
            <a:off x="3441007" y="6125223"/>
            <a:ext cx="168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スピンベクトル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067A46-BBA5-2EB5-3AB1-BF18AC46F1A8}"/>
                  </a:ext>
                </a:extLst>
              </p:cNvPr>
              <p:cNvSpPr txBox="1"/>
              <p:nvPr/>
            </p:nvSpPr>
            <p:spPr>
              <a:xfrm>
                <a:off x="2745051" y="3750034"/>
                <a:ext cx="17336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067A46-BBA5-2EB5-3AB1-BF18AC46F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51" y="3750034"/>
                <a:ext cx="173369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243D60D-1E85-B5DA-6CF6-5E98B312EDE5}"/>
                  </a:ext>
                </a:extLst>
              </p:cNvPr>
              <p:cNvSpPr txBox="1"/>
              <p:nvPr/>
            </p:nvSpPr>
            <p:spPr>
              <a:xfrm>
                <a:off x="2836368" y="4771445"/>
                <a:ext cx="21919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サイクロトロン　</a:t>
                </a:r>
                <a:endParaRPr lang="en-US" altLang="ja-JP" dirty="0"/>
              </a:p>
              <a:p>
                <a:r>
                  <a:rPr lang="ja-JP" altLang="en-US" dirty="0"/>
                  <a:t>　　　角運動量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243D60D-1E85-B5DA-6CF6-5E98B312E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68" y="4771445"/>
                <a:ext cx="2191941" cy="646331"/>
              </a:xfrm>
              <a:prstGeom prst="rect">
                <a:avLst/>
              </a:prstGeom>
              <a:blipFill>
                <a:blip r:embed="rId10"/>
                <a:stretch>
                  <a:fillRect t="-5660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49CFA-E681-1F8F-0823-19146F4A67C6}"/>
              </a:ext>
            </a:extLst>
          </p:cNvPr>
          <p:cNvSpPr txBox="1"/>
          <p:nvPr/>
        </p:nvSpPr>
        <p:spPr>
          <a:xfrm>
            <a:off x="1026881" y="5556150"/>
            <a:ext cx="274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サイクロトロン円運動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C1A03A88-F877-0C29-0987-0DB5B0F70795}"/>
              </a:ext>
            </a:extLst>
          </p:cNvPr>
          <p:cNvSpPr/>
          <p:nvPr/>
        </p:nvSpPr>
        <p:spPr>
          <a:xfrm rot="7480822" flipV="1">
            <a:off x="3682301" y="5911227"/>
            <a:ext cx="328409" cy="1744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A574DB9-62CD-B4C9-A889-5C1FB53AD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02" y="29662"/>
            <a:ext cx="1733698" cy="139988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2471EF1-F9B0-2505-21C7-724B9FB7EB3F}"/>
              </a:ext>
            </a:extLst>
          </p:cNvPr>
          <p:cNvSpPr txBox="1"/>
          <p:nvPr/>
        </p:nvSpPr>
        <p:spPr>
          <a:xfrm>
            <a:off x="557062" y="2135310"/>
            <a:ext cx="6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101" indent="-249919" defTabSz="430997">
              <a:buFont typeface="Arial" charset="0"/>
              <a:buChar char="•"/>
              <a:defRPr/>
            </a:pPr>
            <a:r>
              <a:rPr kumimoji="1" lang="ja-JP" altLang="en-US" sz="20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低エミッタンスビーム</a:t>
            </a:r>
            <a:r>
              <a:rPr kumimoji="1" lang="en-US" altLang="ja-JP" sz="20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 (1/1000)</a:t>
            </a:r>
            <a:r>
              <a:rPr kumimoji="1" lang="ja-JP" altLang="en-US" sz="20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は電場不要</a:t>
            </a:r>
            <a:endParaRPr kumimoji="1" lang="en-US" altLang="ja-JP" sz="2000" b="1" dirty="0">
              <a:solidFill>
                <a:srgbClr val="0513C0"/>
              </a:solidFill>
              <a:ea typeface="ＭＳ Ｐゴシック" panose="020B0600070205080204" pitchFamily="34" charset="-128"/>
            </a:endParaRPr>
          </a:p>
          <a:p>
            <a:pPr marL="386101" indent="-249919" defTabSz="430997">
              <a:buFont typeface="Arial" charset="0"/>
              <a:buChar char="•"/>
              <a:defRPr/>
            </a:pPr>
            <a:r>
              <a:rPr lang="ja-JP" altLang="en-US" sz="20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ローレンツ因子</a:t>
            </a:r>
            <a:r>
              <a:rPr lang="el-GR" altLang="ja-JP" sz="2000" b="1" dirty="0">
                <a:solidFill>
                  <a:srgbClr val="0513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γ</a:t>
            </a:r>
            <a:r>
              <a:rPr kumimoji="1" lang="ja-JP" altLang="en-US" sz="20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の自由度</a:t>
            </a:r>
            <a:endParaRPr kumimoji="1" lang="en-US" altLang="ja-JP" sz="2000" b="1" dirty="0">
              <a:solidFill>
                <a:srgbClr val="0513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D69E4CF-BABE-B3C8-13CE-3E0662E709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5870" y="1506321"/>
            <a:ext cx="2353639" cy="142021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5B5CD93-50CE-54D9-BD86-7F18A36CE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7101" y="2923741"/>
            <a:ext cx="1351309" cy="1283012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90CA779-2381-E2D6-3B01-73286D70F336}"/>
              </a:ext>
            </a:extLst>
          </p:cNvPr>
          <p:cNvSpPr txBox="1"/>
          <p:nvPr/>
        </p:nvSpPr>
        <p:spPr>
          <a:xfrm>
            <a:off x="5279725" y="4355792"/>
            <a:ext cx="4339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101" indent="-249919" defTabSz="430997">
              <a:buFont typeface="Arial" charset="0"/>
              <a:buChar char="•"/>
              <a:defRPr/>
            </a:pPr>
            <a:r>
              <a:rPr kumimoji="1" lang="ja-JP" altLang="en-US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軌道直径</a:t>
            </a:r>
            <a:r>
              <a:rPr kumimoji="1" lang="en-US" altLang="ja-JP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0.66m</a:t>
            </a:r>
            <a:r>
              <a:rPr kumimoji="1" lang="ja-JP" altLang="en-US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の小型蓄積磁石</a:t>
            </a:r>
            <a:r>
              <a:rPr kumimoji="1" lang="en-US" altLang="ja-JP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 (1/20)</a:t>
            </a:r>
          </a:p>
          <a:p>
            <a:pPr marL="386101" indent="-249919" defTabSz="430997">
              <a:buFont typeface="Arial" charset="0"/>
              <a:buChar char="•"/>
              <a:defRPr/>
            </a:pPr>
            <a:r>
              <a:rPr lang="ja-JP" altLang="en-US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蓄積領域内のビーム運動を精密制御</a:t>
            </a:r>
            <a:endParaRPr lang="en-US" altLang="ja-JP" b="1" dirty="0">
              <a:solidFill>
                <a:srgbClr val="0513C0"/>
              </a:solidFill>
              <a:ea typeface="ＭＳ Ｐゴシック" panose="020B0600070205080204" pitchFamily="34" charset="-128"/>
            </a:endParaRPr>
          </a:p>
          <a:p>
            <a:pPr marL="386101" indent="-249919" defTabSz="430997">
              <a:buFont typeface="Arial" charset="0"/>
              <a:buChar char="•"/>
              <a:defRPr/>
            </a:pPr>
            <a:r>
              <a:rPr kumimoji="1" lang="ja-JP" altLang="en-US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ビーム入射・蓄積効率</a:t>
            </a:r>
            <a:r>
              <a:rPr lang="en-US" altLang="ja-JP" sz="1800" b="1" dirty="0">
                <a:solidFill>
                  <a:srgbClr val="0513C0"/>
                </a:solidFill>
                <a:ea typeface="ＭＳ Ｐゴシック" panose="020B0600070205080204" pitchFamily="34" charset="-128"/>
              </a:rPr>
              <a:t>(&gt;80%)</a:t>
            </a:r>
            <a:endParaRPr kumimoji="1" lang="en-US" altLang="ja-JP" sz="1800" b="1" dirty="0">
              <a:solidFill>
                <a:srgbClr val="0513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96B442-99AD-3952-E546-AD27BD7D3230}"/>
              </a:ext>
            </a:extLst>
          </p:cNvPr>
          <p:cNvSpPr txBox="1"/>
          <p:nvPr/>
        </p:nvSpPr>
        <p:spPr>
          <a:xfrm>
            <a:off x="5829960" y="5740816"/>
            <a:ext cx="37056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g-2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と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EDM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を同じ検出器で、同時・独立に測定できる。</a:t>
            </a:r>
          </a:p>
        </p:txBody>
      </p:sp>
      <p:sp>
        <p:nvSpPr>
          <p:cNvPr id="45" name="スライド番号プレースホルダー 44">
            <a:extLst>
              <a:ext uri="{FF2B5EF4-FFF2-40B4-BE49-F238E27FC236}">
                <a16:creationId xmlns:a16="http://schemas.microsoft.com/office/drawing/2014/main" id="{8E714F19-B963-CE5A-A6BB-D6922AD6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5916" y="164271"/>
            <a:ext cx="2228850" cy="365125"/>
          </a:xfrm>
        </p:spPr>
        <p:txBody>
          <a:bodyPr/>
          <a:lstStyle/>
          <a:p>
            <a:fld id="{C583C7F3-0509-3141-8C67-B1259B60117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CC86C18-E70A-D7E8-1729-97A406028AAF}"/>
              </a:ext>
            </a:extLst>
          </p:cNvPr>
          <p:cNvSpPr/>
          <p:nvPr/>
        </p:nvSpPr>
        <p:spPr>
          <a:xfrm>
            <a:off x="2544278" y="1305883"/>
            <a:ext cx="2544189" cy="74888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D67F9E6-B447-0F07-EBC4-A2F8F7E72F2F}"/>
              </a:ext>
            </a:extLst>
          </p:cNvPr>
          <p:cNvCxnSpPr/>
          <p:nvPr/>
        </p:nvCxnSpPr>
        <p:spPr>
          <a:xfrm>
            <a:off x="4699000" y="1305883"/>
            <a:ext cx="329309" cy="53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563ABF5-20B3-3851-EC26-00E078B76A0B}"/>
              </a:ext>
            </a:extLst>
          </p:cNvPr>
          <p:cNvCxnSpPr/>
          <p:nvPr/>
        </p:nvCxnSpPr>
        <p:spPr>
          <a:xfrm>
            <a:off x="6788502" y="1364613"/>
            <a:ext cx="329309" cy="53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1217B70-AE6D-CC18-7E59-FC602D9FAEBA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74436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719D396-CDD8-3F39-7E3B-BC9F3148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07" y="1291759"/>
            <a:ext cx="4660727" cy="4923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F3A8FE-DBCF-F1F2-B319-5C128AE7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781" y="4400806"/>
            <a:ext cx="2743132" cy="2330870"/>
          </a:xfrm>
          <a:prstGeom prst="rect">
            <a:avLst/>
          </a:prstGeom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EB0AB1-0133-0993-0F07-EA27AEE35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12" y="1328875"/>
            <a:ext cx="3558941" cy="2748974"/>
          </a:xfrm>
          <a:prstGeom prst="rect">
            <a:avLst/>
          </a:prstGeom>
        </p:spPr>
      </p:pic>
      <p:pic>
        <p:nvPicPr>
          <p:cNvPr id="19" name="図 18" descr="ダイアグラム, 設計図&#10;&#10;自動的に生成された説明">
            <a:extLst>
              <a:ext uri="{FF2B5EF4-FFF2-40B4-BE49-F238E27FC236}">
                <a16:creationId xmlns:a16="http://schemas.microsoft.com/office/drawing/2014/main" id="{4C875C9F-EF92-2018-2DA6-16A77576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" y="842094"/>
            <a:ext cx="2597204" cy="404705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598CB-278E-FD4C-6C49-C0823CF2C250}"/>
              </a:ext>
            </a:extLst>
          </p:cNvPr>
          <p:cNvSpPr txBox="1"/>
          <p:nvPr/>
        </p:nvSpPr>
        <p:spPr>
          <a:xfrm>
            <a:off x="2079684" y="3531246"/>
            <a:ext cx="761364" cy="442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ビーム幅</a:t>
            </a:r>
            <a:r>
              <a:rPr lang="en-US" altLang="ja-JP" sz="11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±30mm</a:t>
            </a:r>
            <a:endParaRPr lang="ja-JP" altLang="en-US" sz="113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A194F0D-0714-1BD9-0280-30773B72BEDB}"/>
                  </a:ext>
                </a:extLst>
              </p:cNvPr>
              <p:cNvSpPr txBox="1"/>
              <p:nvPr/>
            </p:nvSpPr>
            <p:spPr>
              <a:xfrm>
                <a:off x="7420869" y="3279432"/>
                <a:ext cx="1487284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463" i="1">
                          <a:latin typeface="Cambria Math" panose="02040503050406030204" pitchFamily="18" charset="0"/>
                        </a:rPr>
                        <m:t>周期</m:t>
                      </m:r>
                      <m:r>
                        <a:rPr lang="en-US" altLang="ja-JP" sz="1463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1463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1463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146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1463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1463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en-US" sz="1463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A194F0D-0714-1BD9-0280-30773B72B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69" y="3279432"/>
                <a:ext cx="1487284" cy="317459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C9B28DA-F456-F73C-27B4-2019DFDE9943}"/>
              </a:ext>
            </a:extLst>
          </p:cNvPr>
          <p:cNvCxnSpPr/>
          <p:nvPr/>
        </p:nvCxnSpPr>
        <p:spPr>
          <a:xfrm>
            <a:off x="7625513" y="2323312"/>
            <a:ext cx="0" cy="67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D7592EA-16D1-9A4F-C913-751D9C47A32C}"/>
              </a:ext>
            </a:extLst>
          </p:cNvPr>
          <p:cNvCxnSpPr/>
          <p:nvPr/>
        </p:nvCxnSpPr>
        <p:spPr>
          <a:xfrm>
            <a:off x="7784384" y="2358201"/>
            <a:ext cx="0" cy="67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712AC3C-C37E-B9BC-F14E-C888E463EA5A}"/>
              </a:ext>
            </a:extLst>
          </p:cNvPr>
          <p:cNvCxnSpPr/>
          <p:nvPr/>
        </p:nvCxnSpPr>
        <p:spPr>
          <a:xfrm>
            <a:off x="7420869" y="2853132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84356DA-FE64-CFE0-D833-8850AE6E92E4}"/>
              </a:ext>
            </a:extLst>
          </p:cNvPr>
          <p:cNvCxnSpPr/>
          <p:nvPr/>
        </p:nvCxnSpPr>
        <p:spPr>
          <a:xfrm flipH="1">
            <a:off x="7784384" y="2853132"/>
            <a:ext cx="170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F0F4953-A321-A831-E15F-3E9D80F6B1D6}"/>
              </a:ext>
            </a:extLst>
          </p:cNvPr>
          <p:cNvSpPr txBox="1"/>
          <p:nvPr/>
        </p:nvSpPr>
        <p:spPr>
          <a:xfrm>
            <a:off x="7277637" y="4575854"/>
            <a:ext cx="131530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陽電子飛跡例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91CE65B-D594-F5F3-3CF3-79EC791C6082}"/>
              </a:ext>
            </a:extLst>
          </p:cNvPr>
          <p:cNvCxnSpPr/>
          <p:nvPr/>
        </p:nvCxnSpPr>
        <p:spPr>
          <a:xfrm>
            <a:off x="689614" y="2671432"/>
            <a:ext cx="199093" cy="28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9F0E5C9-1A85-D626-A439-85022DB606F4}"/>
              </a:ext>
            </a:extLst>
          </p:cNvPr>
          <p:cNvCxnSpPr>
            <a:cxnSpLocks/>
          </p:cNvCxnSpPr>
          <p:nvPr/>
        </p:nvCxnSpPr>
        <p:spPr>
          <a:xfrm>
            <a:off x="689613" y="2671432"/>
            <a:ext cx="162756" cy="118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A713105-9FFF-206B-1EB9-6FBE56DEEE0D}"/>
              </a:ext>
            </a:extLst>
          </p:cNvPr>
          <p:cNvSpPr txBox="1"/>
          <p:nvPr/>
        </p:nvSpPr>
        <p:spPr>
          <a:xfrm>
            <a:off x="365050" y="2215850"/>
            <a:ext cx="409792" cy="1527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63" dirty="0"/>
              <a:t>垂直キッカー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B8B8B77-B7F1-7548-F4B8-35C29B386296}"/>
              </a:ext>
            </a:extLst>
          </p:cNvPr>
          <p:cNvSpPr txBox="1"/>
          <p:nvPr/>
        </p:nvSpPr>
        <p:spPr>
          <a:xfrm>
            <a:off x="237059" y="896817"/>
            <a:ext cx="2398309" cy="317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63" b="1" dirty="0"/>
              <a:t>①３次元螺旋ビーム入射</a:t>
            </a:r>
            <a:endParaRPr lang="en-US" altLang="ja-JP" sz="1463" b="1" dirty="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59941E78-0B18-9739-939C-B80CDF44CF72}"/>
              </a:ext>
            </a:extLst>
          </p:cNvPr>
          <p:cNvCxnSpPr>
            <a:cxnSpLocks/>
          </p:cNvCxnSpPr>
          <p:nvPr/>
        </p:nvCxnSpPr>
        <p:spPr>
          <a:xfrm>
            <a:off x="2346764" y="1883523"/>
            <a:ext cx="970543" cy="6378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9342C97A-82DB-BB52-0980-E0D06F0EAB62}"/>
              </a:ext>
            </a:extLst>
          </p:cNvPr>
          <p:cNvCxnSpPr/>
          <p:nvPr/>
        </p:nvCxnSpPr>
        <p:spPr>
          <a:xfrm>
            <a:off x="3342876" y="2545379"/>
            <a:ext cx="460749" cy="245651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DD3C1C3-74B9-25FE-728B-87C01820DCA4}"/>
              </a:ext>
            </a:extLst>
          </p:cNvPr>
          <p:cNvSpPr txBox="1"/>
          <p:nvPr/>
        </p:nvSpPr>
        <p:spPr>
          <a:xfrm>
            <a:off x="3072121" y="2065050"/>
            <a:ext cx="77436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入射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01CF6A4F-D726-2AEE-1042-26C4C7486968}"/>
              </a:ext>
            </a:extLst>
          </p:cNvPr>
          <p:cNvCxnSpPr>
            <a:cxnSpLocks/>
          </p:cNvCxnSpPr>
          <p:nvPr/>
        </p:nvCxnSpPr>
        <p:spPr>
          <a:xfrm>
            <a:off x="2055985" y="3568580"/>
            <a:ext cx="0" cy="30122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15B9599E-6388-4D4C-639E-4FB90AB63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684" y="4962856"/>
            <a:ext cx="2314980" cy="15101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8B4EE2-86BC-83A2-A782-2AEAD39194F4}"/>
              </a:ext>
            </a:extLst>
          </p:cNvPr>
          <p:cNvSpPr txBox="1"/>
          <p:nvPr/>
        </p:nvSpPr>
        <p:spPr>
          <a:xfrm>
            <a:off x="2888221" y="6472987"/>
            <a:ext cx="175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注</a:t>
            </a:r>
            <a:r>
              <a:rPr lang="en-US" altLang="ja-JP" sz="1400" dirty="0"/>
              <a:t>:</a:t>
            </a:r>
            <a:r>
              <a:rPr kumimoji="1" lang="ja-JP" altLang="en-US" sz="1400" dirty="0"/>
              <a:t>ミュオン静止系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7A01E5-AE11-E1D5-F77E-C2D2E73D69B7}"/>
              </a:ext>
            </a:extLst>
          </p:cNvPr>
          <p:cNvSpPr txBox="1"/>
          <p:nvPr/>
        </p:nvSpPr>
        <p:spPr>
          <a:xfrm>
            <a:off x="6978409" y="4193834"/>
            <a:ext cx="2519037" cy="317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63" b="1" dirty="0"/>
              <a:t>③陽電子３次元運動量同定</a:t>
            </a:r>
            <a:endParaRPr lang="en-US" altLang="ja-JP" sz="1463" b="1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0122B34-D345-A2BD-DBD5-91B3961E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68" y="94298"/>
            <a:ext cx="9555645" cy="1325563"/>
          </a:xfrm>
        </p:spPr>
        <p:txBody>
          <a:bodyPr/>
          <a:lstStyle/>
          <a:p>
            <a:pPr algn="r"/>
            <a:r>
              <a:rPr lang="en-US" altLang="ja-JP" dirty="0"/>
              <a:t>J-PARC muon g-2/EDM</a:t>
            </a:r>
            <a:r>
              <a:rPr lang="ja-JP" altLang="en-US" dirty="0"/>
              <a:t>実験</a:t>
            </a:r>
            <a:r>
              <a:rPr lang="en-US" altLang="ja-JP" dirty="0"/>
              <a:t>@MLF H-Line</a:t>
            </a:r>
            <a:r>
              <a:rPr lang="ja-JP" altLang="en-US" dirty="0"/>
              <a:t> </a:t>
            </a:r>
            <a:r>
              <a:rPr lang="en-US" altLang="ja-JP" sz="3200" dirty="0"/>
              <a:t>(2027</a:t>
            </a:r>
            <a:r>
              <a:rPr lang="ja-JP" altLang="en-US" sz="3200" dirty="0"/>
              <a:t>年</a:t>
            </a:r>
            <a:r>
              <a:rPr lang="en-US" altLang="ja-JP" sz="3200" dirty="0"/>
              <a:t>~)</a:t>
            </a:r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084D7E-403D-D543-735C-82853AE58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238" y="4753710"/>
            <a:ext cx="1822670" cy="193110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298C57-F87F-8675-2B94-164046E043D3}"/>
              </a:ext>
            </a:extLst>
          </p:cNvPr>
          <p:cNvSpPr txBox="1"/>
          <p:nvPr/>
        </p:nvSpPr>
        <p:spPr>
          <a:xfrm>
            <a:off x="105331" y="4734584"/>
            <a:ext cx="738664" cy="2035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②軌道平面付近に蓄積、歳差運動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EDF874-5FDB-7783-BC72-CFE6C18C702A}"/>
              </a:ext>
            </a:extLst>
          </p:cNvPr>
          <p:cNvSpPr txBox="1"/>
          <p:nvPr/>
        </p:nvSpPr>
        <p:spPr>
          <a:xfrm>
            <a:off x="5271171" y="6123910"/>
            <a:ext cx="17481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弱崩壊陽電子は</a:t>
            </a:r>
            <a:endParaRPr kumimoji="1" lang="en-US" altLang="ja-JP" sz="1400" dirty="0"/>
          </a:p>
          <a:p>
            <a:r>
              <a:rPr kumimoji="1" lang="ja-JP" altLang="en-US" sz="1400" dirty="0"/>
              <a:t>スピン情報をもつ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25FDC-A1DE-3F18-BEFE-997B4E94A4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2934" y="1924470"/>
            <a:ext cx="2398920" cy="264997"/>
          </a:xfrm>
          <a:prstGeom prst="rect">
            <a:avLst/>
          </a:prstGeom>
        </p:spPr>
      </p:pic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62A767E4-907A-BD2B-20B5-4AB0547406F0}"/>
              </a:ext>
            </a:extLst>
          </p:cNvPr>
          <p:cNvSpPr/>
          <p:nvPr/>
        </p:nvSpPr>
        <p:spPr>
          <a:xfrm>
            <a:off x="2827684" y="4902415"/>
            <a:ext cx="2374184" cy="1829261"/>
          </a:xfrm>
          <a:prstGeom prst="wedgeRectCallout">
            <a:avLst>
              <a:gd name="adj1" fmla="val -61372"/>
              <a:gd name="adj2" fmla="val 7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C268D54C-855D-29A1-3A6B-274B3DD1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0483" y="75384"/>
            <a:ext cx="2228850" cy="365125"/>
          </a:xfrm>
        </p:spPr>
        <p:txBody>
          <a:bodyPr/>
          <a:lstStyle/>
          <a:p>
            <a:fld id="{C583C7F3-0509-3141-8C67-B1259B60117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5778C3-529A-663E-AF29-2A2E4D86C0DD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6903A0E-B39C-1AC4-0030-65DD975AB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5038" y="824337"/>
            <a:ext cx="1351309" cy="12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8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タイトル 96"/>
          <p:cNvSpPr>
            <a:spLocks noGrp="1"/>
          </p:cNvSpPr>
          <p:nvPr>
            <p:ph type="title"/>
          </p:nvPr>
        </p:nvSpPr>
        <p:spPr>
          <a:xfrm>
            <a:off x="915660" y="1"/>
            <a:ext cx="5838076" cy="720915"/>
          </a:xfrm>
        </p:spPr>
        <p:txBody>
          <a:bodyPr>
            <a:normAutofit/>
          </a:bodyPr>
          <a:lstStyle/>
          <a:p>
            <a:r>
              <a:rPr lang="en-US" altLang="ja-JP" sz="3016" u="sng" dirty="0"/>
              <a:t>2. 3</a:t>
            </a:r>
            <a:r>
              <a:rPr lang="ja-JP" altLang="en-US" sz="3016" u="sng" dirty="0"/>
              <a:t>次元螺旋入射とは</a:t>
            </a:r>
          </a:p>
        </p:txBody>
      </p:sp>
      <p:sp>
        <p:nvSpPr>
          <p:cNvPr id="156" name="スライド番号プレースホルダ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1993">
              <a:defRPr/>
            </a:pPr>
            <a:fld id="{DAD5EDEA-93FF-43DC-B902-37DD34655768}" type="slidenum">
              <a:rPr kumimoji="1" lang="ja-JP" altLang="en-US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pPr defTabSz="861993">
                <a:defRPr/>
              </a:pPr>
              <a:t>5</a:t>
            </a:fld>
            <a:endParaRPr kumimoji="1" lang="ja-JP" altLang="en-US" dirty="0">
              <a:solidFill>
                <a:schemeClr val="bg1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8" name="グループ化 91"/>
          <p:cNvGrpSpPr/>
          <p:nvPr/>
        </p:nvGrpSpPr>
        <p:grpSpPr>
          <a:xfrm>
            <a:off x="283971" y="1575877"/>
            <a:ext cx="3569078" cy="4536773"/>
            <a:chOff x="179512" y="1424970"/>
            <a:chExt cx="3785869" cy="4812342"/>
          </a:xfrm>
        </p:grpSpPr>
        <p:pic>
          <p:nvPicPr>
            <p:cNvPr id="29" name="Picture 3" descr="C:\Users\ingo\OPERA\DrawOpera\tra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890544"/>
              <a:ext cx="3785869" cy="4198288"/>
            </a:xfrm>
            <a:prstGeom prst="rect">
              <a:avLst/>
            </a:prstGeom>
            <a:noFill/>
          </p:spPr>
        </p:pic>
        <p:sp>
          <p:nvSpPr>
            <p:cNvPr id="30" name="円弧 29"/>
            <p:cNvSpPr/>
            <p:nvPr/>
          </p:nvSpPr>
          <p:spPr>
            <a:xfrm>
              <a:off x="804724" y="2276872"/>
              <a:ext cx="897622" cy="3960440"/>
            </a:xfrm>
            <a:prstGeom prst="arc">
              <a:avLst>
                <a:gd name="adj1" fmla="val 16751190"/>
                <a:gd name="adj2" fmla="val 19632971"/>
              </a:avLst>
            </a:prstGeom>
            <a:noFill/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861993">
                <a:defRPr/>
              </a:pPr>
              <a:endParaRPr lang="ja-JP" altLang="en-US" sz="1697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31" name="グループ化 90"/>
            <p:cNvGrpSpPr/>
            <p:nvPr/>
          </p:nvGrpSpPr>
          <p:grpSpPr>
            <a:xfrm>
              <a:off x="309852" y="1424970"/>
              <a:ext cx="3323561" cy="4444603"/>
              <a:chOff x="309852" y="1424970"/>
              <a:chExt cx="3323561" cy="4444603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631920" y="2236681"/>
                <a:ext cx="2954594" cy="143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444328" y="2284389"/>
                <a:ext cx="234492" cy="3434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フローチャート : 和接合 49"/>
              <p:cNvSpPr/>
              <p:nvPr/>
            </p:nvSpPr>
            <p:spPr>
              <a:xfrm>
                <a:off x="2936673" y="2895838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51" name="グループ化 75"/>
              <p:cNvGrpSpPr/>
              <p:nvPr/>
            </p:nvGrpSpPr>
            <p:grpSpPr>
              <a:xfrm>
                <a:off x="998500" y="313628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108" name="円/楕円 107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9" name="円/楕円 108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52" name="正方形/長方形 51"/>
              <p:cNvSpPr/>
              <p:nvPr/>
            </p:nvSpPr>
            <p:spPr>
              <a:xfrm>
                <a:off x="585022" y="5538981"/>
                <a:ext cx="3048390" cy="27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3539616" y="2284389"/>
                <a:ext cx="93797" cy="3291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54" name="直線コネクタ 53"/>
              <p:cNvCxnSpPr>
                <a:stCxn id="38" idx="1"/>
              </p:cNvCxnSpPr>
              <p:nvPr/>
            </p:nvCxnSpPr>
            <p:spPr>
              <a:xfrm rot="10800000" flipH="1">
                <a:off x="444327" y="4001877"/>
                <a:ext cx="31541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円弧 54"/>
              <p:cNvSpPr/>
              <p:nvPr/>
            </p:nvSpPr>
            <p:spPr>
              <a:xfrm>
                <a:off x="847834" y="2797874"/>
                <a:ext cx="653386" cy="2540586"/>
              </a:xfrm>
              <a:prstGeom prst="arc">
                <a:avLst/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" name="円弧 55"/>
              <p:cNvSpPr/>
              <p:nvPr/>
            </p:nvSpPr>
            <p:spPr>
              <a:xfrm flipH="1">
                <a:off x="2601650" y="2788061"/>
                <a:ext cx="656576" cy="2560942"/>
              </a:xfrm>
              <a:prstGeom prst="arc">
                <a:avLst>
                  <a:gd name="adj1" fmla="val 16200000"/>
                  <a:gd name="adj2" fmla="val 20545216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円弧 56"/>
              <p:cNvSpPr/>
              <p:nvPr/>
            </p:nvSpPr>
            <p:spPr>
              <a:xfrm flipH="1">
                <a:off x="2413175" y="2559217"/>
                <a:ext cx="709088" cy="3310356"/>
              </a:xfrm>
              <a:prstGeom prst="arc">
                <a:avLst>
                  <a:gd name="adj1" fmla="val 16200000"/>
                  <a:gd name="adj2" fmla="val 19706459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円弧 57"/>
              <p:cNvSpPr/>
              <p:nvPr/>
            </p:nvSpPr>
            <p:spPr>
              <a:xfrm rot="10800000">
                <a:off x="1018341" y="2652685"/>
                <a:ext cx="980496" cy="2707642"/>
              </a:xfrm>
              <a:prstGeom prst="arc">
                <a:avLst/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9" name="円弧 58"/>
              <p:cNvSpPr/>
              <p:nvPr/>
            </p:nvSpPr>
            <p:spPr>
              <a:xfrm rot="10800000">
                <a:off x="1213352" y="2437595"/>
                <a:ext cx="979301" cy="3006941"/>
              </a:xfrm>
              <a:prstGeom prst="arc">
                <a:avLst>
                  <a:gd name="adj1" fmla="val 16200000"/>
                  <a:gd name="adj2" fmla="val 21293503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円弧 59"/>
              <p:cNvSpPr/>
              <p:nvPr/>
            </p:nvSpPr>
            <p:spPr>
              <a:xfrm rot="10800000" flipH="1">
                <a:off x="2107879" y="2244554"/>
                <a:ext cx="1005379" cy="3151893"/>
              </a:xfrm>
              <a:prstGeom prst="arc">
                <a:avLst>
                  <a:gd name="adj1" fmla="val 16200000"/>
                  <a:gd name="adj2" fmla="val 20597006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円弧 60"/>
              <p:cNvSpPr/>
              <p:nvPr/>
            </p:nvSpPr>
            <p:spPr>
              <a:xfrm rot="10800000" flipH="1">
                <a:off x="1982218" y="2024732"/>
                <a:ext cx="888424" cy="3419804"/>
              </a:xfrm>
              <a:prstGeom prst="arc">
                <a:avLst>
                  <a:gd name="adj1" fmla="val 16200000"/>
                  <a:gd name="adj2" fmla="val 19978643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 rot="5400000">
                <a:off x="479847" y="3953789"/>
                <a:ext cx="278914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rot="5400000">
                <a:off x="832199" y="4001876"/>
                <a:ext cx="2885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/>
              <p:cNvSpPr txBox="1"/>
              <p:nvPr/>
            </p:nvSpPr>
            <p:spPr>
              <a:xfrm>
                <a:off x="763290" y="2319263"/>
                <a:ext cx="640358" cy="46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1993">
                  <a:defRPr/>
                </a:pPr>
                <a:r>
                  <a:rPr lang="en-US" altLang="ja-JP" sz="2263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B</a:t>
                </a:r>
                <a:r>
                  <a:rPr lang="en-US" altLang="ja-JP" sz="2263" baseline="-250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R</a:t>
                </a:r>
                <a:endParaRPr lang="ja-JP" altLang="en-US" sz="2263" baseline="-25000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65" name="直線矢印コネクタ 64"/>
              <p:cNvCxnSpPr/>
              <p:nvPr/>
            </p:nvCxnSpPr>
            <p:spPr>
              <a:xfrm rot="16200000" flipV="1">
                <a:off x="1220165" y="2393956"/>
                <a:ext cx="538995" cy="39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/>
              <p:nvPr/>
            </p:nvCxnSpPr>
            <p:spPr>
              <a:xfrm flipH="1" flipV="1">
                <a:off x="1187624" y="2132856"/>
                <a:ext cx="288650" cy="53255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正方形/長方形 66"/>
              <p:cNvSpPr/>
              <p:nvPr/>
            </p:nvSpPr>
            <p:spPr>
              <a:xfrm rot="5400000">
                <a:off x="1098322" y="2248443"/>
                <a:ext cx="515486" cy="2911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309852" y="4255213"/>
                <a:ext cx="756360" cy="83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1993">
                  <a:defRPr/>
                </a:pPr>
                <a:r>
                  <a:rPr lang="ja-JP" altLang="en-US" sz="1509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ソレノイドコイル</a:t>
                </a:r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 flipH="1" flipV="1">
                <a:off x="2051720" y="1556792"/>
                <a:ext cx="34049" cy="383965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正方形/長方形 69"/>
              <p:cNvSpPr/>
              <p:nvPr/>
            </p:nvSpPr>
            <p:spPr>
              <a:xfrm>
                <a:off x="660708" y="1424970"/>
                <a:ext cx="1463020" cy="713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1993">
                  <a:defRPr/>
                </a:pPr>
                <a:r>
                  <a:rPr lang="ja-JP" altLang="en-US" sz="1886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ソレノイド軸</a:t>
                </a:r>
                <a:endParaRPr lang="en-US" altLang="ja-JP" sz="1886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algn="r" defTabSz="861993">
                  <a:defRPr/>
                </a:pPr>
                <a:r>
                  <a:rPr lang="en-US" altLang="ja-JP" sz="1886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(Y</a:t>
                </a:r>
                <a:r>
                  <a:rPr lang="ja-JP" altLang="en-US" sz="1886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軸</a:t>
                </a:r>
                <a:r>
                  <a:rPr lang="en-US" altLang="ja-JP" sz="1886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)</a:t>
                </a:r>
              </a:p>
            </p:txBody>
          </p:sp>
          <p:grpSp>
            <p:nvGrpSpPr>
              <p:cNvPr id="72" name="グループ化 75"/>
              <p:cNvGrpSpPr/>
              <p:nvPr/>
            </p:nvGrpSpPr>
            <p:grpSpPr>
              <a:xfrm>
                <a:off x="998500" y="2895838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106" name="円/楕円 105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3" name="グループ化 75"/>
              <p:cNvGrpSpPr/>
              <p:nvPr/>
            </p:nvGrpSpPr>
            <p:grpSpPr>
              <a:xfrm>
                <a:off x="998500" y="3617167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104" name="円/楕円 103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5" name="円/楕円 104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4" name="グループ化 75"/>
              <p:cNvGrpSpPr/>
              <p:nvPr/>
            </p:nvGrpSpPr>
            <p:grpSpPr>
              <a:xfrm>
                <a:off x="998500" y="337672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102" name="円/楕円 101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3" name="円/楕円 102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5" name="グループ化 75"/>
              <p:cNvGrpSpPr/>
              <p:nvPr/>
            </p:nvGrpSpPr>
            <p:grpSpPr>
              <a:xfrm>
                <a:off x="998500" y="409805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100" name="円/楕円 99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1" name="円/楕円 100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6" name="グループ化 75"/>
              <p:cNvGrpSpPr/>
              <p:nvPr/>
            </p:nvGrpSpPr>
            <p:grpSpPr>
              <a:xfrm>
                <a:off x="998500" y="385761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98" name="円/楕円 97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99" name="円/楕円 98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7" name="グループ化 75"/>
              <p:cNvGrpSpPr/>
              <p:nvPr/>
            </p:nvGrpSpPr>
            <p:grpSpPr>
              <a:xfrm>
                <a:off x="998500" y="4578941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95" name="円/楕円 94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8" name="グループ化 75"/>
              <p:cNvGrpSpPr/>
              <p:nvPr/>
            </p:nvGrpSpPr>
            <p:grpSpPr>
              <a:xfrm>
                <a:off x="998500" y="4338497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93" name="円/楕円 92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79" name="グループ化 75"/>
              <p:cNvGrpSpPr/>
              <p:nvPr/>
            </p:nvGrpSpPr>
            <p:grpSpPr>
              <a:xfrm>
                <a:off x="998500" y="4819384"/>
                <a:ext cx="236363" cy="240411"/>
                <a:chOff x="1264920" y="1691640"/>
                <a:chExt cx="381000" cy="411480"/>
              </a:xfrm>
              <a:noFill/>
            </p:grpSpPr>
            <p:sp>
              <p:nvSpPr>
                <p:cNvPr id="91" name="円/楕円 90"/>
                <p:cNvSpPr/>
                <p:nvPr/>
              </p:nvSpPr>
              <p:spPr>
                <a:xfrm>
                  <a:off x="1264920" y="1691640"/>
                  <a:ext cx="381000" cy="41148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1356360" y="1792153"/>
                  <a:ext cx="198120" cy="198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80" name="フローチャート : 和接合 79"/>
              <p:cNvSpPr/>
              <p:nvPr/>
            </p:nvSpPr>
            <p:spPr>
              <a:xfrm>
                <a:off x="2936673" y="313628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3" name="フローチャート : 和接合 82"/>
              <p:cNvSpPr/>
              <p:nvPr/>
            </p:nvSpPr>
            <p:spPr>
              <a:xfrm>
                <a:off x="2936673" y="337672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4" name="フローチャート : 和接合 83"/>
              <p:cNvSpPr/>
              <p:nvPr/>
            </p:nvSpPr>
            <p:spPr>
              <a:xfrm>
                <a:off x="2936673" y="3617167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5" name="フローチャート : 和接合 84"/>
              <p:cNvSpPr/>
              <p:nvPr/>
            </p:nvSpPr>
            <p:spPr>
              <a:xfrm>
                <a:off x="2936673" y="385761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6" name="フローチャート : 和接合 85"/>
              <p:cNvSpPr/>
              <p:nvPr/>
            </p:nvSpPr>
            <p:spPr>
              <a:xfrm>
                <a:off x="2936673" y="409805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7" name="フローチャート : 和接合 86"/>
              <p:cNvSpPr/>
              <p:nvPr/>
            </p:nvSpPr>
            <p:spPr>
              <a:xfrm>
                <a:off x="2936673" y="4338497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8" name="フローチャート : 和接合 87"/>
              <p:cNvSpPr/>
              <p:nvPr/>
            </p:nvSpPr>
            <p:spPr>
              <a:xfrm>
                <a:off x="2936673" y="4578941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9" name="フローチャート : 和接合 88"/>
              <p:cNvSpPr/>
              <p:nvPr/>
            </p:nvSpPr>
            <p:spPr>
              <a:xfrm>
                <a:off x="2936673" y="4819384"/>
                <a:ext cx="236363" cy="240443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90" name="直線矢印コネクタ 89"/>
              <p:cNvCxnSpPr/>
              <p:nvPr/>
            </p:nvCxnSpPr>
            <p:spPr>
              <a:xfrm flipH="1">
                <a:off x="1187624" y="2648342"/>
                <a:ext cx="288032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グループ化 95"/>
          <p:cNvGrpSpPr/>
          <p:nvPr/>
        </p:nvGrpSpPr>
        <p:grpSpPr>
          <a:xfrm>
            <a:off x="2671182" y="1207471"/>
            <a:ext cx="3394230" cy="1900769"/>
            <a:chOff x="2195736" y="1196752"/>
            <a:chExt cx="3600400" cy="2016224"/>
          </a:xfrm>
        </p:grpSpPr>
        <p:sp>
          <p:nvSpPr>
            <p:cNvPr id="112" name="四角形吹き出し 111"/>
            <p:cNvSpPr/>
            <p:nvPr/>
          </p:nvSpPr>
          <p:spPr>
            <a:xfrm>
              <a:off x="3707904" y="2278374"/>
              <a:ext cx="2088232" cy="934602"/>
            </a:xfrm>
            <a:prstGeom prst="wedgeRectCallout">
              <a:avLst>
                <a:gd name="adj1" fmla="val -31381"/>
                <a:gd name="adj2" fmla="val 4952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1993">
                <a:defRPr/>
              </a:pPr>
              <a:endParaRPr lang="ja-JP" altLang="en-US" sz="1697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113" name="グループ化 92"/>
            <p:cNvGrpSpPr/>
            <p:nvPr/>
          </p:nvGrpSpPr>
          <p:grpSpPr>
            <a:xfrm>
              <a:off x="2339752" y="1244813"/>
              <a:ext cx="1831062" cy="1407026"/>
              <a:chOff x="3821058" y="956781"/>
              <a:chExt cx="1831062" cy="1407026"/>
            </a:xfrm>
          </p:grpSpPr>
          <p:sp>
            <p:nvSpPr>
              <p:cNvPr id="118" name="上矢印 117"/>
              <p:cNvSpPr/>
              <p:nvPr/>
            </p:nvSpPr>
            <p:spPr>
              <a:xfrm rot="20254962">
                <a:off x="4464947" y="1095554"/>
                <a:ext cx="356591" cy="66629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19" name="直線矢印コネクタ 118"/>
              <p:cNvCxnSpPr/>
              <p:nvPr/>
            </p:nvCxnSpPr>
            <p:spPr>
              <a:xfrm flipH="1">
                <a:off x="3851920" y="1805305"/>
                <a:ext cx="993042" cy="399559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20" name="Object 5"/>
              <p:cNvGraphicFramePr>
                <a:graphicFrameLocks noChangeAspect="1"/>
              </p:cNvGraphicFramePr>
              <p:nvPr/>
            </p:nvGraphicFramePr>
            <p:xfrm>
              <a:off x="4911232" y="1561108"/>
              <a:ext cx="525431" cy="499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4" imgW="215713" imgH="241091" progId="Equation.3">
                      <p:embed/>
                    </p:oleObj>
                  </mc:Choice>
                  <mc:Fallback>
                    <p:oleObj name="数式" r:id="rId4" imgW="215713" imgH="241091" progId="Equation.3">
                      <p:embed/>
                      <p:pic>
                        <p:nvPicPr>
                          <p:cNvPr id="12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1232" y="1561108"/>
                            <a:ext cx="525431" cy="4997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1" name="テキスト ボックス 8"/>
              <p:cNvSpPr txBox="1"/>
              <p:nvPr/>
            </p:nvSpPr>
            <p:spPr>
              <a:xfrm>
                <a:off x="4206254" y="1988840"/>
                <a:ext cx="1445866" cy="37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1993">
                  <a:defRPr/>
                </a:pPr>
                <a:r>
                  <a:rPr lang="ja-JP" altLang="en-US" sz="1697" b="1" dirty="0">
                    <a:solidFill>
                      <a:srgbClr val="FF00FF"/>
                    </a:solidFill>
                    <a:latin typeface="Calibri"/>
                    <a:ea typeface="ＭＳ Ｐゴシック" panose="020B0600070205080204" pitchFamily="50" charset="-128"/>
                    <a:sym typeface="Symbol"/>
                  </a:rPr>
                  <a:t>ビーム</a:t>
                </a:r>
                <a:endParaRPr lang="ja-JP" altLang="en-US" sz="1697" b="1" baseline="30000" dirty="0">
                  <a:solidFill>
                    <a:srgbClr val="FF00FF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122" name="グループ化 64"/>
              <p:cNvGrpSpPr/>
              <p:nvPr/>
            </p:nvGrpSpPr>
            <p:grpSpPr>
              <a:xfrm>
                <a:off x="4699883" y="1704733"/>
                <a:ext cx="229063" cy="223206"/>
                <a:chOff x="6569992" y="-92278"/>
                <a:chExt cx="336955" cy="374649"/>
              </a:xfrm>
              <a:solidFill>
                <a:schemeClr val="bg1"/>
              </a:solidFill>
            </p:grpSpPr>
            <p:sp>
              <p:nvSpPr>
                <p:cNvPr id="127" name="Oval 25"/>
                <p:cNvSpPr>
                  <a:spLocks noChangeArrowheads="1"/>
                </p:cNvSpPr>
                <p:nvPr/>
              </p:nvSpPr>
              <p:spPr bwMode="auto">
                <a:xfrm>
                  <a:off x="6569992" y="-92278"/>
                  <a:ext cx="336955" cy="374649"/>
                </a:xfrm>
                <a:prstGeom prst="ellips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861993">
                    <a:defRPr/>
                  </a:pPr>
                  <a:endParaRPr lang="ja-JP" altLang="en-US" sz="1697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28" name="円/楕円 127"/>
                <p:cNvSpPr/>
                <p:nvPr/>
              </p:nvSpPr>
              <p:spPr>
                <a:xfrm>
                  <a:off x="6655456" y="-288"/>
                  <a:ext cx="156214" cy="18266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1993">
                    <a:defRPr/>
                  </a:pPr>
                  <a:endParaRPr lang="ja-JP" altLang="en-US" sz="1697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aphicFrame>
            <p:nvGraphicFramePr>
              <p:cNvPr id="123" name="オブジェクト 14"/>
              <p:cNvGraphicFramePr>
                <a:graphicFrameLocks noChangeAspect="1"/>
              </p:cNvGraphicFramePr>
              <p:nvPr/>
            </p:nvGraphicFramePr>
            <p:xfrm>
              <a:off x="4063343" y="956781"/>
              <a:ext cx="576064" cy="41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6" imgW="126835" imgH="202936" progId="Equation.3">
                      <p:embed/>
                    </p:oleObj>
                  </mc:Choice>
                  <mc:Fallback>
                    <p:oleObj name="数式" r:id="rId6" imgW="126835" imgH="202936" progId="Equation.3">
                      <p:embed/>
                      <p:pic>
                        <p:nvPicPr>
                          <p:cNvPr id="123" name="オブジェクト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3343" y="956781"/>
                            <a:ext cx="576064" cy="417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4" name="直線コネクタ 123"/>
              <p:cNvCxnSpPr/>
              <p:nvPr/>
            </p:nvCxnSpPr>
            <p:spPr>
              <a:xfrm>
                <a:off x="3821058" y="1821964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/>
              <p:cNvSpPr txBox="1"/>
              <p:nvPr/>
            </p:nvSpPr>
            <p:spPr>
              <a:xfrm>
                <a:off x="3992508" y="1708909"/>
                <a:ext cx="648071" cy="46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1993">
                  <a:defRPr/>
                </a:pPr>
                <a:r>
                  <a:rPr lang="ja-JP" altLang="en-US" sz="2263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  <a:sym typeface="Symbol"/>
                  </a:rPr>
                  <a:t></a:t>
                </a:r>
                <a:endParaRPr lang="ja-JP" altLang="en-US" sz="2263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6" name="円弧 125"/>
              <p:cNvSpPr/>
              <p:nvPr/>
            </p:nvSpPr>
            <p:spPr>
              <a:xfrm>
                <a:off x="4283968" y="1613942"/>
                <a:ext cx="360040" cy="432048"/>
              </a:xfrm>
              <a:prstGeom prst="arc">
                <a:avLst>
                  <a:gd name="adj1" fmla="val 7339424"/>
                  <a:gd name="adj2" fmla="val 1099906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グループ化 94"/>
            <p:cNvGrpSpPr/>
            <p:nvPr/>
          </p:nvGrpSpPr>
          <p:grpSpPr>
            <a:xfrm>
              <a:off x="2195736" y="1196752"/>
              <a:ext cx="3240360" cy="1440160"/>
              <a:chOff x="732988" y="1052736"/>
              <a:chExt cx="3019426" cy="1440160"/>
            </a:xfrm>
          </p:grpSpPr>
          <p:sp>
            <p:nvSpPr>
              <p:cNvPr id="116" name="テキスト ボックス 115"/>
              <p:cNvSpPr txBox="1"/>
              <p:nvPr/>
            </p:nvSpPr>
            <p:spPr>
              <a:xfrm>
                <a:off x="2276250" y="1556792"/>
                <a:ext cx="1476164" cy="83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1993">
                  <a:defRPr/>
                </a:pPr>
                <a:r>
                  <a:rPr lang="ja-JP" altLang="en-US" sz="1509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径方向磁場</a:t>
                </a:r>
                <a:r>
                  <a:rPr lang="en-US" altLang="ja-JP" sz="1509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B</a:t>
                </a:r>
                <a:r>
                  <a:rPr lang="en-US" altLang="ja-JP" sz="1509" baseline="-250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R</a:t>
                </a:r>
                <a:r>
                  <a:rPr lang="ja-JP" altLang="en-US" sz="1509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がビーム入射角度</a:t>
                </a:r>
                <a:r>
                  <a:rPr lang="ja-JP" altLang="en-US" sz="1509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  <a:sym typeface="Symbol"/>
                  </a:rPr>
                  <a:t></a:t>
                </a:r>
                <a:r>
                  <a:rPr lang="ja-JP" altLang="en-US" sz="1509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を変える</a:t>
                </a:r>
              </a:p>
            </p:txBody>
          </p:sp>
          <p:sp>
            <p:nvSpPr>
              <p:cNvPr id="117" name="角丸四角形吹き出し 116"/>
              <p:cNvSpPr/>
              <p:nvPr/>
            </p:nvSpPr>
            <p:spPr>
              <a:xfrm>
                <a:off x="732988" y="1052736"/>
                <a:ext cx="2952329" cy="1440160"/>
              </a:xfrm>
              <a:prstGeom prst="wedgeRoundRectCallout">
                <a:avLst>
                  <a:gd name="adj1" fmla="val -58139"/>
                  <a:gd name="adj2" fmla="val 48365"/>
                  <a:gd name="adj3" fmla="val 16667"/>
                </a:avLst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1993">
                  <a:defRPr/>
                </a:pPr>
                <a:endParaRPr lang="ja-JP" altLang="en-US" sz="1697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15" name="正方形/長方形 114"/>
            <p:cNvSpPr/>
            <p:nvPr/>
          </p:nvSpPr>
          <p:spPr>
            <a:xfrm>
              <a:off x="3491880" y="1268760"/>
              <a:ext cx="1884352" cy="374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1993">
                <a:defRPr/>
              </a:pPr>
              <a:r>
                <a:rPr lang="ja-JP" altLang="en-US" sz="1697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フリンジ磁場利用</a:t>
              </a:r>
              <a:endParaRPr lang="en-US" altLang="ja-JP" sz="1697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>
          <a:xfrm>
            <a:off x="2208272" y="619865"/>
            <a:ext cx="7149165" cy="498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861993">
              <a:defRPr/>
            </a:pPr>
            <a:r>
              <a:rPr lang="ja-JP" altLang="en-US" sz="2639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ソレノイド磁石</a:t>
            </a:r>
            <a:r>
              <a:rPr lang="en-US" altLang="ja-JP" sz="2639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</a:t>
            </a:r>
            <a:r>
              <a:rPr lang="ja-JP" altLang="en-US" sz="2639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個で入射領域と蓄積領域を実現</a:t>
            </a:r>
            <a:endParaRPr lang="en-US" altLang="ja-JP" sz="2639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0" name="上矢印 129"/>
          <p:cNvSpPr/>
          <p:nvPr/>
        </p:nvSpPr>
        <p:spPr>
          <a:xfrm>
            <a:off x="1792382" y="4015815"/>
            <a:ext cx="520402" cy="62463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1993">
              <a:defRPr/>
            </a:pPr>
            <a:endParaRPr lang="ja-JP" altLang="en-US" sz="1697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646468" y="4713731"/>
            <a:ext cx="1247524" cy="3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1993">
              <a:defRPr/>
            </a:pPr>
            <a:r>
              <a:rPr lang="en-US" altLang="ja-JP" sz="1886" b="1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10 </a:t>
            </a:r>
            <a:r>
              <a:rPr lang="en-US" altLang="ja-JP" sz="1886" b="1" dirty="0" err="1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mrad</a:t>
            </a:r>
            <a:endParaRPr lang="ja-JP" altLang="en-US" sz="1886" b="1" dirty="0">
              <a:solidFill>
                <a:srgbClr val="00B05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1474984" y="3859658"/>
            <a:ext cx="1215355" cy="2456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1993">
              <a:defRPr/>
            </a:pPr>
            <a:endParaRPr lang="ja-JP" altLang="en-US" sz="1697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949536" y="5370242"/>
            <a:ext cx="336338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861993">
              <a:defRPr/>
            </a:pP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蓄積領域内では磁場中のローレンツ力のみでビーム軌道を制御する。磁石基準面と、ビームの軌道平面を一致させる。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72114A-E32C-4A3A-B443-37FC0A81C77B}"/>
              </a:ext>
            </a:extLst>
          </p:cNvPr>
          <p:cNvSpPr txBox="1"/>
          <p:nvPr/>
        </p:nvSpPr>
        <p:spPr>
          <a:xfrm>
            <a:off x="498210" y="5354089"/>
            <a:ext cx="5227780" cy="135549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44373" indent="-244373">
              <a:buFont typeface="Wingdings" panose="05000000000000000000" pitchFamily="2" charset="2"/>
              <a:buChar char="u"/>
            </a:pPr>
            <a:r>
              <a:rPr lang="ja-JP" altLang="en-US" sz="2052" dirty="0">
                <a:latin typeface="Calibri" panose="020F0502020204030204" pitchFamily="34" charset="0"/>
                <a:cs typeface="Calibri" panose="020F0502020204030204" pitchFamily="34" charset="0"/>
              </a:rPr>
              <a:t>径方向フリンジ磁場</a:t>
            </a:r>
            <a:r>
              <a:rPr lang="en-US" altLang="ja-JP" sz="2052" dirty="0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ja-JP" altLang="en-US" sz="2052" dirty="0">
                <a:latin typeface="Calibri" panose="020F0502020204030204" pitchFamily="34" charset="0"/>
                <a:cs typeface="Calibri" panose="020F0502020204030204" pitchFamily="34" charset="0"/>
              </a:rPr>
              <a:t>の形状に合ったビーム成形</a:t>
            </a:r>
            <a:r>
              <a:rPr lang="en-US" altLang="ja-JP" sz="2052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ja-JP" sz="2052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X-Y</a:t>
            </a:r>
            <a:r>
              <a:rPr lang="ja-JP" altLang="en-US" sz="2052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結合</a:t>
            </a:r>
            <a:r>
              <a:rPr lang="ja-JP" altLang="en-US" sz="2052" dirty="0">
                <a:latin typeface="Calibri" panose="020F0502020204030204" pitchFamily="34" charset="0"/>
                <a:cs typeface="Calibri" panose="020F0502020204030204" pitchFamily="34" charset="0"/>
              </a:rPr>
              <a:t>が必須</a:t>
            </a:r>
            <a:endParaRPr lang="en-US" altLang="ja-JP" sz="2052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373" indent="-244373">
              <a:buFont typeface="Wingdings" panose="05000000000000000000" pitchFamily="2" charset="2"/>
              <a:buChar char="u"/>
            </a:pPr>
            <a:r>
              <a:rPr lang="ja-JP" altLang="en-US" sz="2052" dirty="0">
                <a:latin typeface="Calibri" panose="020F0502020204030204" pitchFamily="34" charset="0"/>
                <a:cs typeface="Calibri" panose="020F0502020204030204" pitchFamily="34" charset="0"/>
              </a:rPr>
              <a:t>ソレノイド軸方向のビーム運動を制御する垂直キック（径方向パルス磁場）</a:t>
            </a:r>
          </a:p>
        </p:txBody>
      </p:sp>
      <p:pic>
        <p:nvPicPr>
          <p:cNvPr id="7" name="図 6" descr="ダイアグラム, 設計図, 概略図&#10;&#10;自動的に生成された説明">
            <a:extLst>
              <a:ext uri="{FF2B5EF4-FFF2-40B4-BE49-F238E27FC236}">
                <a16:creationId xmlns:a16="http://schemas.microsoft.com/office/drawing/2014/main" id="{C86D98B9-816C-4C69-A860-AAA78CA6A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756" y="2590661"/>
            <a:ext cx="6129654" cy="2729834"/>
          </a:xfrm>
          <a:prstGeom prst="rect">
            <a:avLst/>
          </a:prstGeom>
        </p:spPr>
      </p:pic>
      <p:sp>
        <p:nvSpPr>
          <p:cNvPr id="170" name="吹き出し: 角を丸めた四角形 169">
            <a:extLst>
              <a:ext uri="{FF2B5EF4-FFF2-40B4-BE49-F238E27FC236}">
                <a16:creationId xmlns:a16="http://schemas.microsoft.com/office/drawing/2014/main" id="{1F8176C2-C226-4EE6-B8AA-C18DF1BCC783}"/>
              </a:ext>
            </a:extLst>
          </p:cNvPr>
          <p:cNvSpPr/>
          <p:nvPr/>
        </p:nvSpPr>
        <p:spPr>
          <a:xfrm>
            <a:off x="7228602" y="1425412"/>
            <a:ext cx="1667749" cy="1656184"/>
          </a:xfrm>
          <a:prstGeom prst="wedgeRoundRectCallout">
            <a:avLst>
              <a:gd name="adj1" fmla="val 9941"/>
              <a:gd name="adj2" fmla="val 872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7C5E61BD-DE36-40CF-A494-980F542E7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7718" y="1540064"/>
            <a:ext cx="1400175" cy="1409700"/>
          </a:xfrm>
          <a:prstGeom prst="rect">
            <a:avLst/>
          </a:prstGeom>
        </p:spPr>
      </p:pic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9C0300F4-C268-4320-9ACD-06FDC3C7CB56}"/>
              </a:ext>
            </a:extLst>
          </p:cNvPr>
          <p:cNvCxnSpPr>
            <a:cxnSpLocks/>
          </p:cNvCxnSpPr>
          <p:nvPr/>
        </p:nvCxnSpPr>
        <p:spPr>
          <a:xfrm>
            <a:off x="7407717" y="2222336"/>
            <a:ext cx="0" cy="5080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>
            <a:extLst>
              <a:ext uri="{FF2B5EF4-FFF2-40B4-BE49-F238E27FC236}">
                <a16:creationId xmlns:a16="http://schemas.microsoft.com/office/drawing/2014/main" id="{F90858A9-952B-48B0-A30C-9ED3DC9FBF69}"/>
              </a:ext>
            </a:extLst>
          </p:cNvPr>
          <p:cNvCxnSpPr>
            <a:cxnSpLocks/>
          </p:cNvCxnSpPr>
          <p:nvPr/>
        </p:nvCxnSpPr>
        <p:spPr>
          <a:xfrm flipV="1">
            <a:off x="7740739" y="2680061"/>
            <a:ext cx="0" cy="4610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138A916A-89F6-4DDF-800B-513294CFF125}"/>
              </a:ext>
            </a:extLst>
          </p:cNvPr>
          <p:cNvSpPr txBox="1"/>
          <p:nvPr/>
        </p:nvSpPr>
        <p:spPr>
          <a:xfrm>
            <a:off x="265695" y="3428533"/>
            <a:ext cx="945049" cy="584775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磁石　基準面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F0694712-7756-4CAD-8A45-A10D46F9F6AE}"/>
              </a:ext>
            </a:extLst>
          </p:cNvPr>
          <p:cNvSpPr txBox="1"/>
          <p:nvPr/>
        </p:nvSpPr>
        <p:spPr>
          <a:xfrm>
            <a:off x="8519454" y="3287968"/>
            <a:ext cx="945049" cy="584775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磁石　基準面</a:t>
            </a:r>
          </a:p>
        </p:txBody>
      </p:sp>
      <p:sp>
        <p:nvSpPr>
          <p:cNvPr id="176" name="スライド番号プレースホルダー 2">
            <a:extLst>
              <a:ext uri="{FF2B5EF4-FFF2-40B4-BE49-F238E27FC236}">
                <a16:creationId xmlns:a16="http://schemas.microsoft.com/office/drawing/2014/main" id="{64CBE43F-4E7E-42C0-A9C9-DC406D992B37}"/>
              </a:ext>
            </a:extLst>
          </p:cNvPr>
          <p:cNvSpPr txBox="1">
            <a:spLocks/>
          </p:cNvSpPr>
          <p:nvPr/>
        </p:nvSpPr>
        <p:spPr>
          <a:xfrm>
            <a:off x="7778642" y="70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78729B-CCA1-442F-9676-D53C76C34CB2}" type="slidenum">
              <a:rPr lang="ja-JP" altLang="en-US" sz="2800"/>
              <a:pPr/>
              <a:t>5</a:t>
            </a:fld>
            <a:endParaRPr lang="ja-JP" altLang="en-US" sz="2800" dirty="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701F214-4570-43AA-89E8-CCA71D5599C9}"/>
              </a:ext>
            </a:extLst>
          </p:cNvPr>
          <p:cNvSpPr txBox="1"/>
          <p:nvPr/>
        </p:nvSpPr>
        <p:spPr>
          <a:xfrm>
            <a:off x="5542621" y="-6540"/>
            <a:ext cx="4650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400" kern="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0" dirty="0">
                <a:solidFill>
                  <a:srgbClr val="00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NIM.A 832 (2016) 51-62.</a:t>
            </a:r>
            <a:r>
              <a:rPr lang="en-US" altLang="ja-JP" sz="1400" kern="0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latin typeface="+mj-lt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u="sng" kern="0" dirty="0">
                <a:solidFill>
                  <a:srgbClr val="0000FF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  <a:hlinkClick r:id="rId10"/>
              </a:rPr>
              <a:t>https://doi.org/10.1016/j.nima.2016.05.126</a:t>
            </a:r>
            <a:endParaRPr lang="ja-JP" altLang="ja-JP" sz="1400" kern="100" dirty="0">
              <a:latin typeface="+mj-lt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D9D08A-8A17-C6C3-27E5-8E55003B5795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19333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32" grpId="0" animBg="1"/>
      <p:bldP spid="132" grpId="1" animBg="1"/>
      <p:bldP spid="13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グラフ, 折れ線グラフ&#10;&#10;自動的に生成された説明">
            <a:extLst>
              <a:ext uri="{FF2B5EF4-FFF2-40B4-BE49-F238E27FC236}">
                <a16:creationId xmlns:a16="http://schemas.microsoft.com/office/drawing/2014/main" id="{5655A031-AD1C-A2FD-F3ED-763D3575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28" y="3135425"/>
            <a:ext cx="5940753" cy="3543607"/>
          </a:xfrm>
          <a:prstGeom prst="rect">
            <a:avLst/>
          </a:prstGeom>
        </p:spPr>
      </p:pic>
      <p:pic>
        <p:nvPicPr>
          <p:cNvPr id="31" name="図 30" descr="グラフ&#10;&#10;自動的に生成された説明">
            <a:extLst>
              <a:ext uri="{FF2B5EF4-FFF2-40B4-BE49-F238E27FC236}">
                <a16:creationId xmlns:a16="http://schemas.microsoft.com/office/drawing/2014/main" id="{4590552A-563A-5211-2EB3-3CE2B7508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91" y="795070"/>
            <a:ext cx="3866997" cy="2306630"/>
          </a:xfrm>
          <a:prstGeom prst="rect">
            <a:avLst/>
          </a:prstGeom>
        </p:spPr>
      </p:pic>
      <p:pic>
        <p:nvPicPr>
          <p:cNvPr id="14" name="図 13" descr="ダイアグラム, 設計図&#10;&#10;自動的に生成された説明">
            <a:extLst>
              <a:ext uri="{FF2B5EF4-FFF2-40B4-BE49-F238E27FC236}">
                <a16:creationId xmlns:a16="http://schemas.microsoft.com/office/drawing/2014/main" id="{F056CBD0-221B-7BED-FE93-104C3CC6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" y="523982"/>
            <a:ext cx="1747478" cy="2722978"/>
          </a:xfrm>
          <a:prstGeom prst="rect">
            <a:avLst/>
          </a:prstGeom>
        </p:spPr>
      </p:pic>
      <p:pic>
        <p:nvPicPr>
          <p:cNvPr id="15" name="図 14" descr="グラフ&#10;&#10;自動的に生成された説明">
            <a:extLst>
              <a:ext uri="{FF2B5EF4-FFF2-40B4-BE49-F238E27FC236}">
                <a16:creationId xmlns:a16="http://schemas.microsoft.com/office/drawing/2014/main" id="{59F5DC3E-4020-632B-114D-3C00846F7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2" y="3265974"/>
            <a:ext cx="3540396" cy="33839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AB052D-C945-00F1-E581-B803D8C3C8DE}"/>
              </a:ext>
            </a:extLst>
          </p:cNvPr>
          <p:cNvSpPr txBox="1"/>
          <p:nvPr/>
        </p:nvSpPr>
        <p:spPr>
          <a:xfrm>
            <a:off x="1051993" y="4142473"/>
            <a:ext cx="126170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コイルの高さを示す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DB2D63-AFB4-0C9A-5E77-EE78798FF1AF}"/>
              </a:ext>
            </a:extLst>
          </p:cNvPr>
          <p:cNvSpPr txBox="1"/>
          <p:nvPr/>
        </p:nvSpPr>
        <p:spPr>
          <a:xfrm>
            <a:off x="681038" y="3144197"/>
            <a:ext cx="335356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コイル半径＝</a:t>
            </a:r>
            <a:r>
              <a:rPr lang="en-US" altLang="ja-JP" sz="1463" dirty="0"/>
              <a:t>35cm</a:t>
            </a:r>
            <a:r>
              <a:rPr lang="ja-JP" altLang="en-US" sz="1463" dirty="0"/>
              <a:t>（軌道</a:t>
            </a:r>
            <a:r>
              <a:rPr lang="en-US" altLang="ja-JP" sz="1463" dirty="0"/>
              <a:t>33.3cm)</a:t>
            </a:r>
            <a:endParaRPr lang="ja-JP" altLang="en-US" sz="1463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5EF77E-CF6A-8751-87D6-83C5FF78F93E}"/>
              </a:ext>
            </a:extLst>
          </p:cNvPr>
          <p:cNvSpPr txBox="1"/>
          <p:nvPr/>
        </p:nvSpPr>
        <p:spPr>
          <a:xfrm>
            <a:off x="1282158" y="3338417"/>
            <a:ext cx="189994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63" dirty="0"/>
              <a:t>円筒シート型コイル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6D15165-0832-1B03-16EA-2B2938F3110F}"/>
                  </a:ext>
                </a:extLst>
              </p:cNvPr>
              <p:cNvSpPr txBox="1"/>
              <p:nvPr/>
            </p:nvSpPr>
            <p:spPr>
              <a:xfrm>
                <a:off x="2920535" y="2050126"/>
                <a:ext cx="3328576" cy="66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63" dirty="0"/>
                  <a:t>有効径方向磁場</a:t>
                </a:r>
                <a:r>
                  <a:rPr lang="en-US" altLang="ja-JP" sz="1463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63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1463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463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altLang="ja-JP" sz="1463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46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ja-JP" sz="146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US" altLang="ja-JP" sz="146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ja-JP" sz="1463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ja-JP" altLang="en-US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sSub>
                          <m:sSubPr>
                            <m:ctrlP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𝒌𝒊𝒄𝒌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ja-JP" sz="146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1463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1463" b="1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6D15165-0832-1B03-16EA-2B2938F3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35" y="2050126"/>
                <a:ext cx="3328576" cy="666849"/>
              </a:xfrm>
              <a:prstGeom prst="rect">
                <a:avLst/>
              </a:prstGeom>
              <a:blipFill>
                <a:blip r:embed="rId6"/>
                <a:stretch>
                  <a:fillRect l="-549" t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CD8CF4-6E9D-C5B5-961E-79D931D85625}"/>
              </a:ext>
            </a:extLst>
          </p:cNvPr>
          <p:cNvSpPr txBox="1"/>
          <p:nvPr/>
        </p:nvSpPr>
        <p:spPr>
          <a:xfrm>
            <a:off x="3499855" y="1317586"/>
            <a:ext cx="20299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キック時間</a:t>
            </a:r>
            <a:r>
              <a:rPr lang="en-US" altLang="ja-JP" sz="1463" dirty="0"/>
              <a:t>~</a:t>
            </a:r>
            <a:r>
              <a:rPr lang="en-US" altLang="ja-JP" sz="1463" dirty="0" err="1"/>
              <a:t>T</a:t>
            </a:r>
            <a:r>
              <a:rPr lang="en-US" altLang="ja-JP" sz="1138" dirty="0" err="1"/>
              <a:t>kick</a:t>
            </a:r>
            <a:r>
              <a:rPr lang="en-US" altLang="ja-JP" sz="1463" dirty="0"/>
              <a:t>/2</a:t>
            </a:r>
            <a:endParaRPr lang="ja-JP" altLang="en-US" sz="1463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F44D56-5DA3-CCF1-3B32-899FCE5FD68A}"/>
              </a:ext>
            </a:extLst>
          </p:cNvPr>
          <p:cNvSpPr txBox="1"/>
          <p:nvPr/>
        </p:nvSpPr>
        <p:spPr>
          <a:xfrm>
            <a:off x="6007154" y="3525899"/>
            <a:ext cx="47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BR&lt;0  </a:t>
            </a:r>
            <a:r>
              <a:rPr lang="ja-JP" altLang="en-US" dirty="0"/>
              <a:t>入射角をゼロに。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FFF7631-B638-2277-AEBD-39C66FA54111}"/>
              </a:ext>
            </a:extLst>
          </p:cNvPr>
          <p:cNvSpPr txBox="1"/>
          <p:nvPr/>
        </p:nvSpPr>
        <p:spPr>
          <a:xfrm>
            <a:off x="2662989" y="1138989"/>
            <a:ext cx="6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軌道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F947236-9110-14B2-FD3A-06818FFB919D}"/>
              </a:ext>
            </a:extLst>
          </p:cNvPr>
          <p:cNvCxnSpPr/>
          <p:nvPr/>
        </p:nvCxnSpPr>
        <p:spPr>
          <a:xfrm flipH="1">
            <a:off x="2508463" y="1390570"/>
            <a:ext cx="290884" cy="17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グラフ, 折れ線グラフ&#10;&#10;自動的に生成された説明">
            <a:extLst>
              <a:ext uri="{FF2B5EF4-FFF2-40B4-BE49-F238E27FC236}">
                <a16:creationId xmlns:a16="http://schemas.microsoft.com/office/drawing/2014/main" id="{A91FD64E-B0F2-4419-01BB-420A1A6AB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308" y="668350"/>
            <a:ext cx="2779032" cy="2656263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94D5E25-0AC1-DE1D-FBD0-0DD41ABA5640}"/>
              </a:ext>
            </a:extLst>
          </p:cNvPr>
          <p:cNvCxnSpPr/>
          <p:nvPr/>
        </p:nvCxnSpPr>
        <p:spPr>
          <a:xfrm flipH="1" flipV="1">
            <a:off x="8368898" y="2443478"/>
            <a:ext cx="224589" cy="37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4ECEB7-AAB0-FC14-32F9-ECF6ADFB6F77}"/>
              </a:ext>
            </a:extLst>
          </p:cNvPr>
          <p:cNvSpPr txBox="1"/>
          <p:nvPr/>
        </p:nvSpPr>
        <p:spPr>
          <a:xfrm>
            <a:off x="8556552" y="2393609"/>
            <a:ext cx="9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Beam</a:t>
            </a:r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DEC165C-4CAC-5357-E39A-9B7BD18030E3}"/>
              </a:ext>
            </a:extLst>
          </p:cNvPr>
          <p:cNvSpPr/>
          <p:nvPr/>
        </p:nvSpPr>
        <p:spPr>
          <a:xfrm>
            <a:off x="6971589" y="978568"/>
            <a:ext cx="255379" cy="5297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480FF43A-5516-7192-260E-9BA6AF64517A}"/>
              </a:ext>
            </a:extLst>
          </p:cNvPr>
          <p:cNvSpPr txBox="1">
            <a:spLocks/>
          </p:cNvSpPr>
          <p:nvPr/>
        </p:nvSpPr>
        <p:spPr>
          <a:xfrm>
            <a:off x="270506" y="178968"/>
            <a:ext cx="9080980" cy="66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ja-JP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キッカーは軸対称径方向パルス磁場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68159CC-EDCD-1286-16A2-EED822EFFBC6}"/>
              </a:ext>
            </a:extLst>
          </p:cNvPr>
          <p:cNvSpPr txBox="1"/>
          <p:nvPr/>
        </p:nvSpPr>
        <p:spPr>
          <a:xfrm>
            <a:off x="6001308" y="3839852"/>
            <a:ext cx="404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BR&gt;0 </a:t>
            </a:r>
            <a:r>
              <a:rPr kumimoji="1" lang="ja-JP" altLang="en-US" dirty="0"/>
              <a:t>入射角を負に大きく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ja-JP" altLang="en-US" dirty="0">
                <a:sym typeface="Wingdings" panose="05000000000000000000" pitchFamily="2" charset="2"/>
              </a:rPr>
              <a:t>ビーム鉛直成分を収束する効果</a:t>
            </a:r>
            <a:endParaRPr kumimoji="1"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E1247B8-654F-0130-A57B-1F6823DD4FB8}"/>
              </a:ext>
            </a:extLst>
          </p:cNvPr>
          <p:cNvSpPr txBox="1"/>
          <p:nvPr/>
        </p:nvSpPr>
        <p:spPr>
          <a:xfrm>
            <a:off x="6437262" y="1180250"/>
            <a:ext cx="6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83572B-7BA3-1F46-7F2C-80F6ECD0C85E}"/>
              </a:ext>
            </a:extLst>
          </p:cNvPr>
          <p:cNvSpPr txBox="1"/>
          <p:nvPr/>
        </p:nvSpPr>
        <p:spPr>
          <a:xfrm>
            <a:off x="5849354" y="4915823"/>
            <a:ext cx="6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D383A47-6F86-57A7-15D4-9072CD07C61B}"/>
              </a:ext>
            </a:extLst>
          </p:cNvPr>
          <p:cNvSpPr txBox="1"/>
          <p:nvPr/>
        </p:nvSpPr>
        <p:spPr>
          <a:xfrm>
            <a:off x="5050032" y="4448455"/>
            <a:ext cx="6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F4292E0-2F18-52F3-586D-0355DED03AC9}"/>
              </a:ext>
            </a:extLst>
          </p:cNvPr>
          <p:cNvSpPr txBox="1"/>
          <p:nvPr/>
        </p:nvSpPr>
        <p:spPr>
          <a:xfrm>
            <a:off x="4480776" y="5874223"/>
            <a:ext cx="6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0DBF661-DA73-5312-B63D-B2CCE647C695}"/>
              </a:ext>
            </a:extLst>
          </p:cNvPr>
          <p:cNvSpPr txBox="1"/>
          <p:nvPr/>
        </p:nvSpPr>
        <p:spPr>
          <a:xfrm>
            <a:off x="4822554" y="3576528"/>
            <a:ext cx="6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軌道</a:t>
            </a: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A8171ADF-7CEF-0116-E33D-69F3497A244D}"/>
              </a:ext>
            </a:extLst>
          </p:cNvPr>
          <p:cNvCxnSpPr/>
          <p:nvPr/>
        </p:nvCxnSpPr>
        <p:spPr>
          <a:xfrm flipH="1">
            <a:off x="4615679" y="3865366"/>
            <a:ext cx="290884" cy="17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FC2469B-9132-9B9A-5D6B-1231CD71D9AC}"/>
              </a:ext>
            </a:extLst>
          </p:cNvPr>
          <p:cNvSpPr txBox="1"/>
          <p:nvPr/>
        </p:nvSpPr>
        <p:spPr>
          <a:xfrm>
            <a:off x="7256661" y="2263498"/>
            <a:ext cx="6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軌道</a:t>
            </a: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F3B41F6-2486-3D9B-C0F0-93DE7AF37305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7589535" y="1888753"/>
            <a:ext cx="208217" cy="37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BDCD5A-3F52-D62C-5EB5-4557363ECC01}"/>
              </a:ext>
            </a:extLst>
          </p:cNvPr>
          <p:cNvSpPr txBox="1"/>
          <p:nvPr/>
        </p:nvSpPr>
        <p:spPr>
          <a:xfrm>
            <a:off x="6206442" y="5195974"/>
            <a:ext cx="331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赤：キッカー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青：弱収束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/>
              <a:t>灰色：粒子が感じる径磁場</a:t>
            </a:r>
            <a:r>
              <a:rPr kumimoji="1" lang="en-US" altLang="ja-JP" b="1" dirty="0"/>
              <a:t>BR</a:t>
            </a:r>
            <a:endParaRPr kumimoji="1" lang="ja-JP" altLang="en-US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99A59B9-4D85-32C4-FD3A-A28752BE81EC}"/>
              </a:ext>
            </a:extLst>
          </p:cNvPr>
          <p:cNvSpPr txBox="1"/>
          <p:nvPr/>
        </p:nvSpPr>
        <p:spPr>
          <a:xfrm>
            <a:off x="7937881" y="1651793"/>
            <a:ext cx="128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①</a:t>
            </a:r>
            <a:r>
              <a:rPr lang="en-US" altLang="ja-JP" dirty="0"/>
              <a:t>BR&lt;0 </a:t>
            </a:r>
            <a:endParaRPr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FA230F-9345-5F78-68C6-49A605CE2180}"/>
              </a:ext>
            </a:extLst>
          </p:cNvPr>
          <p:cNvSpPr txBox="1"/>
          <p:nvPr/>
        </p:nvSpPr>
        <p:spPr>
          <a:xfrm>
            <a:off x="6736522" y="1581275"/>
            <a:ext cx="976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BR&gt;0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6" name="スライド番号プレースホルダー 55">
            <a:extLst>
              <a:ext uri="{FF2B5EF4-FFF2-40B4-BE49-F238E27FC236}">
                <a16:creationId xmlns:a16="http://schemas.microsoft.com/office/drawing/2014/main" id="{E3BE228A-400C-8D48-02AF-FA756E6C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99F1A82E-C9BD-B41B-D529-C98D8F6460A7}"/>
              </a:ext>
            </a:extLst>
          </p:cNvPr>
          <p:cNvCxnSpPr>
            <a:cxnSpLocks/>
            <a:endCxn id="42" idx="2"/>
          </p:cNvCxnSpPr>
          <p:nvPr/>
        </p:nvCxnSpPr>
        <p:spPr>
          <a:xfrm flipH="1" flipV="1">
            <a:off x="5380252" y="4817787"/>
            <a:ext cx="868859" cy="10564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E30BB-86DD-4BFE-FFDF-585BC717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1" y="171647"/>
            <a:ext cx="9555378" cy="1077020"/>
          </a:xfrm>
        </p:spPr>
        <p:txBody>
          <a:bodyPr>
            <a:noAutofit/>
          </a:bodyPr>
          <a:lstStyle/>
          <a:p>
            <a:r>
              <a:rPr lang="ja-JP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本題：適正キッカー形状、電流パラメータを決める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E2E57B-F3B9-C66E-12A9-E85D31165F18}"/>
              </a:ext>
            </a:extLst>
          </p:cNvPr>
          <p:cNvSpPr txBox="1"/>
          <p:nvPr/>
        </p:nvSpPr>
        <p:spPr>
          <a:xfrm>
            <a:off x="175311" y="1019324"/>
            <a:ext cx="917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STEP1:30</a:t>
            </a:r>
            <a:r>
              <a:rPr lang="ja-JP" altLang="en-US" sz="1600" dirty="0"/>
              <a:t>通りほど様々な形状のキッカーコイルを試す。コイル電流、キック時間も変える。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100</a:t>
            </a:r>
            <a:r>
              <a:rPr lang="ja-JP" altLang="en-US" sz="1600" dirty="0"/>
              <a:t>本軌跡で解析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３か月かかった（</a:t>
            </a:r>
            <a:r>
              <a:rPr lang="en-US" altLang="ja-JP" sz="1600" dirty="0"/>
              <a:t>2022</a:t>
            </a:r>
            <a:r>
              <a:rPr lang="ja-JP" altLang="en-US" sz="1600" dirty="0"/>
              <a:t>年２月～５月くらい）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/>
              <a:t>STEP2:</a:t>
            </a:r>
            <a:r>
              <a:rPr lang="ja-JP" altLang="en-US" sz="1600" dirty="0"/>
              <a:t>一つのキッカーコイル形状</a:t>
            </a:r>
            <a:r>
              <a:rPr lang="en-US" altLang="ja-JP" sz="1600" dirty="0"/>
              <a:t>(kickTyp11)</a:t>
            </a:r>
            <a:r>
              <a:rPr lang="ja-JP" altLang="en-US" sz="1600" dirty="0"/>
              <a:t>に絞って、更に細かく電源パラメータをあれこれ試す。</a:t>
            </a:r>
            <a:endParaRPr lang="en-US" altLang="ja-JP" sz="1600" dirty="0"/>
          </a:p>
          <a:p>
            <a:r>
              <a:rPr lang="ja-JP" altLang="en-US" sz="1600" dirty="0"/>
              <a:t>　　　軌道の入射角度を変える。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２か月かかった（</a:t>
            </a:r>
            <a:r>
              <a:rPr lang="en-US" altLang="ja-JP" sz="1600" dirty="0"/>
              <a:t>2022</a:t>
            </a:r>
            <a:r>
              <a:rPr lang="ja-JP" altLang="en-US" sz="1600" dirty="0"/>
              <a:t>年５月～</a:t>
            </a:r>
            <a:r>
              <a:rPr lang="en-US" altLang="ja-JP" sz="1600" dirty="0"/>
              <a:t>7</a:t>
            </a:r>
            <a:r>
              <a:rPr lang="ja-JP" altLang="en-US" sz="1600" dirty="0"/>
              <a:t>月中旬くらい）</a:t>
            </a:r>
            <a:endParaRPr lang="en-US" altLang="ja-JP" sz="1600" dirty="0"/>
          </a:p>
          <a:p>
            <a:r>
              <a:rPr lang="ja-JP" altLang="en-US" sz="1600" dirty="0"/>
              <a:t>　　上下コイル　別に電源接続　</a:t>
            </a:r>
            <a:r>
              <a:rPr lang="en-US" altLang="ja-JP" sz="1600" dirty="0"/>
              <a:t>25kV </a:t>
            </a:r>
            <a:r>
              <a:rPr lang="ja-JP" altLang="en-US" sz="1600" dirty="0"/>
              <a:t>あたりを目標</a:t>
            </a:r>
            <a:endParaRPr lang="en-US" altLang="ja-JP" sz="1600" dirty="0"/>
          </a:p>
          <a:p>
            <a:r>
              <a:rPr lang="ja-JP" altLang="en-US" sz="1600" dirty="0"/>
              <a:t>　（現在、</a:t>
            </a:r>
            <a:r>
              <a:rPr lang="en-US" altLang="ja-JP" sz="1600" dirty="0"/>
              <a:t>24kV </a:t>
            </a:r>
            <a:r>
              <a:rPr lang="ja-JP" altLang="en-US" sz="1600" dirty="0"/>
              <a:t>と</a:t>
            </a:r>
            <a:r>
              <a:rPr lang="en-US" altLang="ja-JP" sz="1600" dirty="0"/>
              <a:t>26kV</a:t>
            </a:r>
            <a:r>
              <a:rPr lang="ja-JP" altLang="en-US" sz="1600" dirty="0"/>
              <a:t>の２通り）</a:t>
            </a:r>
            <a:endParaRPr lang="en-US" altLang="ja-JP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31C9B-D632-C322-8F17-74F2969E6F6B}"/>
              </a:ext>
            </a:extLst>
          </p:cNvPr>
          <p:cNvSpPr txBox="1"/>
          <p:nvPr/>
        </p:nvSpPr>
        <p:spPr>
          <a:xfrm>
            <a:off x="157312" y="3583475"/>
            <a:ext cx="45070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STEP3: </a:t>
            </a:r>
            <a:r>
              <a:rPr lang="ja-JP" altLang="en-US" sz="1600" dirty="0"/>
              <a:t>約</a:t>
            </a:r>
            <a:r>
              <a:rPr lang="en-US" altLang="ja-JP" sz="1600" dirty="0"/>
              <a:t>2000</a:t>
            </a:r>
            <a:r>
              <a:rPr lang="ja-JP" altLang="en-US" sz="1600" dirty="0"/>
              <a:t>サンプルに照準を合わせる</a:t>
            </a:r>
            <a:endParaRPr lang="en-US" altLang="ja-JP" sz="1600" dirty="0"/>
          </a:p>
          <a:p>
            <a:pPr marL="232172" indent="-232172">
              <a:buFont typeface="Wingdings" panose="05000000000000000000" pitchFamily="2" charset="2"/>
              <a:buChar char="l"/>
            </a:pPr>
            <a:r>
              <a:rPr lang="ja-JP" altLang="en-US" sz="1600" dirty="0"/>
              <a:t>中心軌道の調整</a:t>
            </a:r>
            <a:endParaRPr lang="en-US" altLang="ja-JP" sz="1600" dirty="0"/>
          </a:p>
          <a:p>
            <a:pPr marL="232172" indent="-232172">
              <a:buFont typeface="Wingdings" panose="05000000000000000000" pitchFamily="2" charset="2"/>
              <a:buChar char="l"/>
            </a:pPr>
            <a:r>
              <a:rPr lang="en-US" altLang="ja-JP" sz="1600" dirty="0"/>
              <a:t>Twiss parameter(y-y’</a:t>
            </a:r>
            <a:r>
              <a:rPr lang="ja-JP" altLang="en-US" sz="1600" dirty="0"/>
              <a:t>調整）</a:t>
            </a:r>
            <a:endParaRPr lang="en-US" altLang="ja-JP" sz="1600" dirty="0"/>
          </a:p>
          <a:p>
            <a:r>
              <a:rPr lang="en-US" altLang="ja-JP" sz="1600" dirty="0"/>
              <a:t>|z|&lt;10cm </a:t>
            </a:r>
            <a:r>
              <a:rPr lang="ja-JP" altLang="en-US" sz="1600" dirty="0"/>
              <a:t>領域であれば　効率</a:t>
            </a:r>
            <a:r>
              <a:rPr lang="en-US" altLang="ja-JP" sz="1600" dirty="0"/>
              <a:t>80%</a:t>
            </a:r>
            <a:r>
              <a:rPr lang="ja-JP" altLang="en-US" sz="1600" dirty="0"/>
              <a:t>は行けそう。</a:t>
            </a:r>
            <a:endParaRPr lang="en-US" altLang="ja-JP" sz="1600" dirty="0"/>
          </a:p>
          <a:p>
            <a:pPr marL="232172" indent="-232172">
              <a:buFont typeface="Wingdings" panose="05000000000000000000" pitchFamily="2" charset="2"/>
              <a:buChar char="l"/>
            </a:pPr>
            <a:r>
              <a:rPr lang="ja-JP" altLang="en-US" sz="1600" dirty="0"/>
              <a:t>扁平ビーム調整で更に効率アップに挑むか。</a:t>
            </a: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9E7FD0-FB1B-3919-0CAD-0C2CA7A43523}"/>
              </a:ext>
            </a:extLst>
          </p:cNvPr>
          <p:cNvSpPr txBox="1"/>
          <p:nvPr/>
        </p:nvSpPr>
        <p:spPr>
          <a:xfrm>
            <a:off x="635512" y="5372650"/>
            <a:ext cx="3747593" cy="5425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solidFill>
                  <a:srgbClr val="FF0000"/>
                </a:solidFill>
              </a:rPr>
              <a:t>今後：</a:t>
            </a:r>
            <a:r>
              <a:rPr lang="en-US" altLang="ja-JP" sz="1463" b="1" dirty="0">
                <a:solidFill>
                  <a:srgbClr val="FF0000"/>
                </a:solidFill>
              </a:rPr>
              <a:t>|z|&lt;3cm</a:t>
            </a:r>
            <a:r>
              <a:rPr lang="ja-JP" altLang="en-US" sz="1463" b="1" dirty="0">
                <a:solidFill>
                  <a:srgbClr val="FF0000"/>
                </a:solidFill>
              </a:rPr>
              <a:t>に挑むか？</a:t>
            </a:r>
            <a:endParaRPr lang="en-US" altLang="ja-JP" sz="1463" b="1" dirty="0">
              <a:solidFill>
                <a:srgbClr val="FF0000"/>
              </a:solidFill>
            </a:endParaRPr>
          </a:p>
          <a:p>
            <a:r>
              <a:rPr lang="ja-JP" altLang="en-US" sz="1463" b="1" dirty="0">
                <a:solidFill>
                  <a:srgbClr val="FF0000"/>
                </a:solidFill>
              </a:rPr>
              <a:t>本日：いかにして上記の作業を進めたか？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E78595D-8CCF-8C65-B491-FA7B926E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83" y="3065229"/>
            <a:ext cx="4931305" cy="36025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2AD899C-5755-9EE2-4D8D-98F0F9415644}"/>
              </a:ext>
            </a:extLst>
          </p:cNvPr>
          <p:cNvSpPr txBox="1"/>
          <p:nvPr/>
        </p:nvSpPr>
        <p:spPr>
          <a:xfrm>
            <a:off x="7134453" y="2712762"/>
            <a:ext cx="8181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結果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A13CE712-D951-63A6-49DC-A071D882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7F3-0509-3141-8C67-B1259B60117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03C09B4-4132-D1BC-55A5-D47601413B9C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133657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&#10;&#10;自動的に生成された説明">
            <a:extLst>
              <a:ext uri="{FF2B5EF4-FFF2-40B4-BE49-F238E27FC236}">
                <a16:creationId xmlns:a16="http://schemas.microsoft.com/office/drawing/2014/main" id="{BC4786E3-6714-DB02-E7D6-F333EC2B4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2" y="3519305"/>
            <a:ext cx="2752802" cy="2631192"/>
          </a:xfrm>
          <a:prstGeom prst="rect">
            <a:avLst/>
          </a:prstGeom>
        </p:spPr>
      </p:pic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42EACCE7-A709-A484-BFCD-AB3C09FE5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9" y="3519305"/>
            <a:ext cx="2753934" cy="26322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3D0A04-ACF6-A4F7-DDFE-9A077CCD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3" y="707510"/>
            <a:ext cx="3536811" cy="107702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サンプル</a:t>
            </a:r>
            <a:r>
              <a:rPr kumimoji="1" lang="en-US" altLang="ja-JP" sz="3200" dirty="0"/>
              <a:t>#11~19</a:t>
            </a:r>
            <a:endParaRPr kumimoji="1" lang="ja-JP" altLang="en-US" sz="3200" dirty="0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67B9EF5F-BF3A-219E-A945-C3C54AEE0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1" y="811738"/>
            <a:ext cx="2936737" cy="2807001"/>
          </a:xfrm>
          <a:prstGeom prst="rect">
            <a:avLst/>
          </a:prstGeom>
        </p:spPr>
      </p:pic>
      <p:pic>
        <p:nvPicPr>
          <p:cNvPr id="14" name="図 13" descr="グラフ, 折れ線グラフ&#10;&#10;自動的に生成された説明">
            <a:extLst>
              <a:ext uri="{FF2B5EF4-FFF2-40B4-BE49-F238E27FC236}">
                <a16:creationId xmlns:a16="http://schemas.microsoft.com/office/drawing/2014/main" id="{9ED8618A-0FB7-D428-9766-150C47252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58" y="811738"/>
            <a:ext cx="2936737" cy="2807001"/>
          </a:xfrm>
          <a:prstGeom prst="rect">
            <a:avLst/>
          </a:prstGeom>
        </p:spPr>
      </p:pic>
      <p:pic>
        <p:nvPicPr>
          <p:cNvPr id="24" name="図 23" descr="グラフ&#10;&#10;自動的に生成された説明">
            <a:extLst>
              <a:ext uri="{FF2B5EF4-FFF2-40B4-BE49-F238E27FC236}">
                <a16:creationId xmlns:a16="http://schemas.microsoft.com/office/drawing/2014/main" id="{63645304-611F-96AB-9057-6272A7BE4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" y="2575190"/>
            <a:ext cx="3626143" cy="346595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6DA6C6-240B-F365-0DA6-06572E1133EF}"/>
              </a:ext>
            </a:extLst>
          </p:cNvPr>
          <p:cNvSpPr/>
          <p:nvPr/>
        </p:nvSpPr>
        <p:spPr>
          <a:xfrm>
            <a:off x="5313686" y="1262062"/>
            <a:ext cx="695086" cy="1247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0C1787B-7EA5-3134-BDF1-1FE9B0F57E07}"/>
              </a:ext>
            </a:extLst>
          </p:cNvPr>
          <p:cNvSpPr/>
          <p:nvPr/>
        </p:nvSpPr>
        <p:spPr>
          <a:xfrm>
            <a:off x="5336883" y="3644282"/>
            <a:ext cx="695086" cy="1473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8A7A01-7BD6-39D2-0227-79DDFA39BDFA}"/>
              </a:ext>
            </a:extLst>
          </p:cNvPr>
          <p:cNvSpPr txBox="1"/>
          <p:nvPr/>
        </p:nvSpPr>
        <p:spPr>
          <a:xfrm>
            <a:off x="3643062" y="736818"/>
            <a:ext cx="582629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solidFill>
                  <a:srgbClr val="FF0000"/>
                </a:solidFill>
                <a:highlight>
                  <a:srgbClr val="FFFF00"/>
                </a:highlight>
              </a:rPr>
              <a:t>“kink” shape works as focusing effect and give a good efficiency</a:t>
            </a:r>
            <a:endParaRPr lang="ja-JP" altLang="en-US" sz="1463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5557AD6B-D420-F5B4-5FB6-955B93BD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80D4-0D38-43CE-A253-60051C6DCBF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C77B6BE-A1D5-4B70-9588-49491F9842E0}"/>
                  </a:ext>
                </a:extLst>
              </p:cNvPr>
              <p:cNvSpPr txBox="1"/>
              <p:nvPr/>
            </p:nvSpPr>
            <p:spPr>
              <a:xfrm>
                <a:off x="25763" y="1295642"/>
                <a:ext cx="4178011" cy="1116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62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𝑘𝑖𝑐𝑘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162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25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2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=</m:t>
                      </m:r>
                      <m:r>
                        <a:rPr lang="en-US" altLang="ja-JP" sz="1625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162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625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𝑘𝑖𝑐𝑘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1625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1625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625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C77B6BE-A1D5-4B70-9588-49491F98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" y="1295642"/>
                <a:ext cx="4178011" cy="1116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76D58F-B7EA-CAD8-5D2F-7860612A59D5}"/>
              </a:ext>
            </a:extLst>
          </p:cNvPr>
          <p:cNvSpPr txBox="1"/>
          <p:nvPr/>
        </p:nvSpPr>
        <p:spPr>
          <a:xfrm>
            <a:off x="498513" y="2209037"/>
            <a:ext cx="162275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>
                <a:solidFill>
                  <a:srgbClr val="002060"/>
                </a:solidFill>
              </a:rPr>
              <a:t>Kick-coil shape</a:t>
            </a:r>
            <a:endParaRPr lang="ja-JP" altLang="en-US" sz="1463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A0B36E-61C4-1E3D-F552-A713188D75B6}"/>
              </a:ext>
            </a:extLst>
          </p:cNvPr>
          <p:cNvSpPr txBox="1"/>
          <p:nvPr/>
        </p:nvSpPr>
        <p:spPr>
          <a:xfrm>
            <a:off x="2598251" y="2385636"/>
            <a:ext cx="162275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>
                <a:solidFill>
                  <a:srgbClr val="FF0000"/>
                </a:solidFill>
              </a:rPr>
              <a:t>Power supply</a:t>
            </a:r>
            <a:endParaRPr lang="ja-JP" altLang="en-US" sz="1463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5DD4AE-C399-BAA3-8D50-087C14ED92C1}"/>
              </a:ext>
            </a:extLst>
          </p:cNvPr>
          <p:cNvCxnSpPr/>
          <p:nvPr/>
        </p:nvCxnSpPr>
        <p:spPr>
          <a:xfrm>
            <a:off x="2311583" y="2402484"/>
            <a:ext cx="16814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C0C76A0-DFE6-D74D-8155-CCB81A542C61}"/>
              </a:ext>
            </a:extLst>
          </p:cNvPr>
          <p:cNvCxnSpPr>
            <a:cxnSpLocks/>
          </p:cNvCxnSpPr>
          <p:nvPr/>
        </p:nvCxnSpPr>
        <p:spPr>
          <a:xfrm>
            <a:off x="1648522" y="2245075"/>
            <a:ext cx="53766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A281B4-F05B-0534-AF47-1718E8701D14}"/>
              </a:ext>
            </a:extLst>
          </p:cNvPr>
          <p:cNvSpPr txBox="1"/>
          <p:nvPr/>
        </p:nvSpPr>
        <p:spPr>
          <a:xfrm>
            <a:off x="333834" y="414796"/>
            <a:ext cx="92383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b="1" dirty="0"/>
              <a:t>STEP1:30</a:t>
            </a:r>
            <a:r>
              <a:rPr lang="ja-JP" altLang="en-US" sz="2200" b="1" dirty="0"/>
              <a:t>通りほど様々な形状のキッカーコイル</a:t>
            </a:r>
            <a:r>
              <a:rPr lang="en-US" altLang="ja-JP" sz="2200" b="1" dirty="0"/>
              <a:t>/</a:t>
            </a:r>
            <a:r>
              <a:rPr lang="ja-JP" altLang="en-US" sz="2200" b="1" dirty="0"/>
              <a:t>電源パラメータを試す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C9446D-3ABB-ADF7-D302-DF44B6D67067}"/>
              </a:ext>
            </a:extLst>
          </p:cNvPr>
          <p:cNvSpPr txBox="1"/>
          <p:nvPr/>
        </p:nvSpPr>
        <p:spPr>
          <a:xfrm>
            <a:off x="498513" y="6142375"/>
            <a:ext cx="86695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キック時間を短く、大電流を一気にかける方が、入射に適したキッカーになるのだが、キッカーコイルにかかる高電圧の問題も考慮せねばならない。</a:t>
            </a:r>
          </a:p>
        </p:txBody>
      </p:sp>
      <p:pic>
        <p:nvPicPr>
          <p:cNvPr id="8" name="図 7" descr="ダイアグラム, 設計図&#10;&#10;自動的に生成された説明">
            <a:extLst>
              <a:ext uri="{FF2B5EF4-FFF2-40B4-BE49-F238E27FC236}">
                <a16:creationId xmlns:a16="http://schemas.microsoft.com/office/drawing/2014/main" id="{F6A06FAF-07F3-383B-520F-862735B4F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39" y="3577913"/>
            <a:ext cx="981755" cy="15298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411E8F-D0FA-E42E-0DA4-73AA62F0795F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9E4161-D667-4ABF-85FF-0A7F86F1DD9C}"/>
              </a:ext>
            </a:extLst>
          </p:cNvPr>
          <p:cNvSpPr txBox="1"/>
          <p:nvPr/>
        </p:nvSpPr>
        <p:spPr>
          <a:xfrm>
            <a:off x="5769187" y="2450346"/>
            <a:ext cx="39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高電圧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A53B82E-AC71-5A14-2008-5E0F4B72F0C6}"/>
              </a:ext>
            </a:extLst>
          </p:cNvPr>
          <p:cNvCxnSpPr/>
          <p:nvPr/>
        </p:nvCxnSpPr>
        <p:spPr>
          <a:xfrm flipH="1" flipV="1">
            <a:off x="5661229" y="2366947"/>
            <a:ext cx="257314" cy="51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B51592-37AC-9194-DB5D-74A4C236A85E}"/>
              </a:ext>
            </a:extLst>
          </p:cNvPr>
          <p:cNvSpPr txBox="1"/>
          <p:nvPr/>
        </p:nvSpPr>
        <p:spPr>
          <a:xfrm>
            <a:off x="6136658" y="1126723"/>
            <a:ext cx="124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低</a:t>
            </a:r>
            <a:r>
              <a:rPr kumimoji="1" lang="ja-JP" altLang="en-US" dirty="0"/>
              <a:t>電圧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472D8B1-DA6A-C859-CCAF-C4F414348D9B}"/>
              </a:ext>
            </a:extLst>
          </p:cNvPr>
          <p:cNvCxnSpPr>
            <a:cxnSpLocks/>
          </p:cNvCxnSpPr>
          <p:nvPr/>
        </p:nvCxnSpPr>
        <p:spPr>
          <a:xfrm flipH="1">
            <a:off x="5769187" y="1289682"/>
            <a:ext cx="438536" cy="15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5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BEA0F7CC-CE85-52F2-7022-85EBFDAF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" y="1737242"/>
            <a:ext cx="4600780" cy="44778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DFC67E-43EF-382B-75F0-9A8F0159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18" y="164349"/>
            <a:ext cx="9330995" cy="132556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Point-1:</a:t>
            </a:r>
            <a:r>
              <a:rPr kumimoji="1" lang="ja-JP" altLang="en-US" sz="2800" dirty="0"/>
              <a:t>上コイルの配置</a:t>
            </a:r>
            <a:br>
              <a:rPr kumimoji="1" lang="en-US" altLang="ja-JP" sz="2800" dirty="0"/>
            </a:br>
            <a:r>
              <a:rPr kumimoji="1" lang="ja-JP" altLang="en-US" sz="2800" dirty="0"/>
              <a:t>弱収束磁場（静磁場）とキッカーが作る磁場のバランス</a:t>
            </a:r>
            <a:endParaRPr kumimoji="1" lang="ja-JP" altLang="en-US" sz="36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1618035-F969-34EB-D4EB-27B709A6362A}"/>
              </a:ext>
            </a:extLst>
          </p:cNvPr>
          <p:cNvCxnSpPr/>
          <p:nvPr/>
        </p:nvCxnSpPr>
        <p:spPr>
          <a:xfrm flipH="1">
            <a:off x="4485561" y="4436298"/>
            <a:ext cx="46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B75DF72-87CE-B288-4EFF-D19264263F5B}"/>
              </a:ext>
            </a:extLst>
          </p:cNvPr>
          <p:cNvCxnSpPr/>
          <p:nvPr/>
        </p:nvCxnSpPr>
        <p:spPr>
          <a:xfrm flipH="1">
            <a:off x="4429277" y="2706500"/>
            <a:ext cx="46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5B812C2-86CE-16FA-F6D2-D412E2E76359}"/>
              </a:ext>
            </a:extLst>
          </p:cNvPr>
          <p:cNvCxnSpPr/>
          <p:nvPr/>
        </p:nvCxnSpPr>
        <p:spPr>
          <a:xfrm flipH="1">
            <a:off x="4429277" y="3295607"/>
            <a:ext cx="46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8411CF1A-7AA5-8765-9439-CC16C59F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09" y="1594842"/>
            <a:ext cx="3854053" cy="36683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67BA71-46C1-58F9-6CED-5B73D1A13385}"/>
              </a:ext>
            </a:extLst>
          </p:cNvPr>
          <p:cNvSpPr txBox="1"/>
          <p:nvPr/>
        </p:nvSpPr>
        <p:spPr>
          <a:xfrm>
            <a:off x="5370909" y="5263158"/>
            <a:ext cx="403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Because of weak focus BR shape as a function of z, kicker-BR does favor position to apply “focus” effectively.</a:t>
            </a:r>
            <a:endParaRPr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10EBDCF0-4BD7-8872-82E1-AE99A77A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2857" y="164349"/>
            <a:ext cx="2228850" cy="296664"/>
          </a:xfrm>
        </p:spPr>
        <p:txBody>
          <a:bodyPr/>
          <a:lstStyle/>
          <a:p>
            <a:pPr algn="r"/>
            <a:fld id="{72A068F5-56AA-4A90-A6C1-5F00188886BD}" type="slidenum">
              <a:rPr kumimoji="1" lang="ja-JP" altLang="en-US" smtClean="0"/>
              <a:pPr algn="r"/>
              <a:t>9</a:t>
            </a:fld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C882811-CC6C-6B5C-CBC7-5E5E27768CA8}"/>
              </a:ext>
            </a:extLst>
          </p:cNvPr>
          <p:cNvSpPr/>
          <p:nvPr/>
        </p:nvSpPr>
        <p:spPr>
          <a:xfrm rot="20005247">
            <a:off x="637262" y="2782784"/>
            <a:ext cx="3129396" cy="5961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C62DD3-9DDF-573A-C2F5-97B7675CBA1F}"/>
              </a:ext>
            </a:extLst>
          </p:cNvPr>
          <p:cNvSpPr txBox="1"/>
          <p:nvPr/>
        </p:nvSpPr>
        <p:spPr>
          <a:xfrm>
            <a:off x="3079114" y="5374105"/>
            <a:ext cx="11149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30kV/coil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00D9A9-8AE8-B971-9916-76FE86CAD8C8}"/>
              </a:ext>
            </a:extLst>
          </p:cNvPr>
          <p:cNvSpPr txBox="1"/>
          <p:nvPr/>
        </p:nvSpPr>
        <p:spPr>
          <a:xfrm>
            <a:off x="0" y="87718"/>
            <a:ext cx="1232913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63" dirty="0">
                <a:latin typeface="Arial" panose="020B0604020202020204" pitchFamily="34" charset="0"/>
              </a:rPr>
              <a:t>6aA421-7</a:t>
            </a:r>
            <a:endParaRPr lang="ja-JP" altLang="en-US" sz="1463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E00033-5DC6-8476-3D0F-ECDB6E8F0CBC}"/>
              </a:ext>
            </a:extLst>
          </p:cNvPr>
          <p:cNvSpPr txBox="1"/>
          <p:nvPr/>
        </p:nvSpPr>
        <p:spPr>
          <a:xfrm>
            <a:off x="8390467" y="3461434"/>
            <a:ext cx="14302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弱収束磁場分布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4C5DF52-B68A-6525-0662-8629AE6F0082}"/>
              </a:ext>
            </a:extLst>
          </p:cNvPr>
          <p:cNvCxnSpPr/>
          <p:nvPr/>
        </p:nvCxnSpPr>
        <p:spPr>
          <a:xfrm flipH="1">
            <a:off x="7840133" y="3784600"/>
            <a:ext cx="550334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9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</TotalTime>
  <Words>1682</Words>
  <Application>Microsoft Office PowerPoint</Application>
  <PresentationFormat>A4 210 x 297 mm</PresentationFormat>
  <Paragraphs>266</Paragraphs>
  <Slides>18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ＭＳ Ｐゴシック</vt:lpstr>
      <vt:lpstr>ＭＳ 明朝</vt:lpstr>
      <vt:lpstr>Yu Gothic</vt:lpstr>
      <vt:lpstr>Arial</vt:lpstr>
      <vt:lpstr>Calibri</vt:lpstr>
      <vt:lpstr>Calibri Light</vt:lpstr>
      <vt:lpstr>Cambria Math</vt:lpstr>
      <vt:lpstr>Century</vt:lpstr>
      <vt:lpstr>Times New Roman</vt:lpstr>
      <vt:lpstr>Wingdings</vt:lpstr>
      <vt:lpstr>Office Theme</vt:lpstr>
      <vt:lpstr>数式</vt:lpstr>
      <vt:lpstr>J-PARC muon g-2/EDM実験における 3次元らせん入射ビーム用の 実機キッカー装置設計とビーム運動評価</vt:lpstr>
      <vt:lpstr>1.イントロ: 素粒子ミュオンのスピン歳差運動から何を知るか？</vt:lpstr>
      <vt:lpstr>新しい実験のポイント： 電場ゼロ・脱魔法運動量・小型蓄積リング</vt:lpstr>
      <vt:lpstr>J-PARC muon g-2/EDM実験@MLF H-Line (2027年~)</vt:lpstr>
      <vt:lpstr>2. 3次元螺旋入射とは</vt:lpstr>
      <vt:lpstr>PowerPoint プレゼンテーション</vt:lpstr>
      <vt:lpstr>本題：適正キッカー形状、電流パラメータを決める</vt:lpstr>
      <vt:lpstr>サンプル#11~19</vt:lpstr>
      <vt:lpstr>Point-1:上コイルの配置 弱収束磁場（静磁場）とキッカーが作る磁場のバランス</vt:lpstr>
      <vt:lpstr>Point-2:上下コイルの距離も重要</vt:lpstr>
      <vt:lpstr>Typ#9,11,15 and 23,25</vt:lpstr>
      <vt:lpstr>100 samples(typ#11)</vt:lpstr>
      <vt:lpstr>様々なコイル形状、キック時間、キック電流を試した。一覧を示す。</vt:lpstr>
      <vt:lpstr>STEP3と現状計算結果</vt:lpstr>
      <vt:lpstr>今後は、ビーム位相空間を更に調整する。</vt:lpstr>
      <vt:lpstr>まとめ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Teruyuki IKEDA</dc:creator>
  <cp:lastModifiedBy>飯沼 裕美</cp:lastModifiedBy>
  <cp:revision>57</cp:revision>
  <cp:lastPrinted>2021-08-04T00:40:46Z</cp:lastPrinted>
  <dcterms:created xsi:type="dcterms:W3CDTF">2021-04-23T06:05:31Z</dcterms:created>
  <dcterms:modified xsi:type="dcterms:W3CDTF">2022-09-09T18:29:53Z</dcterms:modified>
</cp:coreProperties>
</file>