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71" r:id="rId13"/>
    <p:sldId id="266" r:id="rId14"/>
  </p:sldIdLst>
  <p:sldSz cx="9144000" cy="6858000" type="screen4x3"/>
  <p:notesSz cx="6805613" cy="99393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0000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61600" cy="73761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ヘッダー プレースホルダ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1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2391C4D-BA9B-4943-ADC9-A5D311C76F63}" type="datetime1">
              <a:rPr lang="ja-JP" altLang="en-US"/>
              <a:pPr>
                <a:defRPr/>
              </a:pPr>
              <a:t>2012/1/25</a:t>
            </a:fld>
            <a:endParaRPr lang="ja-JP" altLang="en-US"/>
          </a:p>
        </p:txBody>
      </p:sp>
      <p:sp>
        <p:nvSpPr>
          <p:cNvPr id="26628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3" name="ノート プレースホルダ 4"/>
          <p:cNvSpPr>
            <a:spLocks noGrp="1" noRot="1" noChangeAspect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054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055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18D8396-65E3-469F-A188-C1F6FEA98F1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2EA9D2-FBB9-46EC-B232-0B082CF6A0BC}" type="datetime1">
              <a:rPr lang="ja-JP" altLang="en-US"/>
              <a:pPr>
                <a:defRPr/>
              </a:pPr>
              <a:t>2012/1/25</a:t>
            </a:fld>
            <a:fld id="{5EE9861B-6193-44B6-9832-F9C78C1EBB98}" type="datetime1">
              <a:rPr lang="ja-JP" altLang="en-US"/>
              <a:pPr>
                <a:defRPr/>
              </a:pPr>
              <a:t>2012/1/25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088E2B-E803-4895-91BA-FE04BFDBD778}" type="slidenum">
              <a:rPr lang="ja-JP" altLang="en-US"/>
              <a:pPr>
                <a:defRPr/>
              </a:pPr>
              <a:t>&lt;#&gt;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28ACF2-F4AC-4E11-AB06-BE41C0079FC3}" type="datetime1">
              <a:rPr lang="ja-JP" altLang="en-US"/>
              <a:pPr>
                <a:defRPr/>
              </a:pPr>
              <a:t>2012/1/25</a:t>
            </a:fld>
            <a:fld id="{56398ECA-1974-4CF7-BCF9-DD37C3762992}" type="datetime1">
              <a:rPr lang="ja-JP" altLang="en-US"/>
              <a:pPr>
                <a:defRPr/>
              </a:pPr>
              <a:t>2012/1/25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6B10C6-ADF5-4038-A93C-4BFF36D85F6F}" type="slidenum">
              <a:rPr lang="ja-JP" altLang="en-US"/>
              <a:pPr>
                <a:defRPr/>
              </a:pPr>
              <a:t>&lt;#&gt;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41CE46-924B-49FB-9467-F9C35FFDF0FC}" type="datetime1">
              <a:rPr lang="ja-JP" altLang="en-US"/>
              <a:pPr>
                <a:defRPr/>
              </a:pPr>
              <a:t>2012/1/25</a:t>
            </a:fld>
            <a:fld id="{CFFDBC95-BC0F-450D-80E0-5C11F36719F0}" type="datetime1">
              <a:rPr lang="ja-JP" altLang="en-US"/>
              <a:pPr>
                <a:defRPr/>
              </a:pPr>
              <a:t>2012/1/25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66144-B6C8-4915-9F10-D6E940D703A3}" type="slidenum">
              <a:rPr lang="ja-JP" altLang="en-US"/>
              <a:pPr>
                <a:defRPr/>
              </a:pPr>
              <a:t>&lt;#&gt;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101B08-9FC4-4F01-821F-73E52CF7EE97}" type="datetime1">
              <a:rPr lang="ja-JP" altLang="en-US"/>
              <a:pPr>
                <a:defRPr/>
              </a:pPr>
              <a:t>2012/1/25</a:t>
            </a:fld>
            <a:fld id="{6B349E0D-2EED-4714-B60D-BE96469DE84C}" type="datetime1">
              <a:rPr lang="ja-JP" altLang="en-US"/>
              <a:pPr>
                <a:defRPr/>
              </a:pPr>
              <a:t>2012/1/25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9C97FD-0690-4E8B-B72D-B95EC16044B6}" type="slidenum">
              <a:rPr lang="ja-JP" altLang="en-US"/>
              <a:pPr>
                <a:defRPr/>
              </a:pPr>
              <a:t>&lt;#&gt;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1CEAAF-2E6B-4AA4-AC65-D4DAC9A88E2B}" type="datetime1">
              <a:rPr lang="ja-JP" altLang="en-US"/>
              <a:pPr>
                <a:defRPr/>
              </a:pPr>
              <a:t>2012/1/25</a:t>
            </a:fld>
            <a:fld id="{F4D0D657-55F5-4553-A7B9-7A67E1BDB966}" type="datetime1">
              <a:rPr lang="ja-JP" altLang="en-US"/>
              <a:pPr>
                <a:defRPr/>
              </a:pPr>
              <a:t>2012/1/25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DA616F-3827-4040-9467-07028194109C}" type="slidenum">
              <a:rPr lang="ja-JP" altLang="en-US"/>
              <a:pPr>
                <a:defRPr/>
              </a:pPr>
              <a:t>&lt;#&gt;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A4F47B-F134-4B96-8047-0C1D25224F4A}" type="datetime1">
              <a:rPr lang="ja-JP" altLang="en-US"/>
              <a:pPr>
                <a:defRPr/>
              </a:pPr>
              <a:t>2012/1/25</a:t>
            </a:fld>
            <a:fld id="{6CDC2579-1084-4ED3-8C5B-E9300F604AE1}" type="datetime1">
              <a:rPr lang="ja-JP" altLang="en-US"/>
              <a:pPr>
                <a:defRPr/>
              </a:pPr>
              <a:t>2012/1/25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04ABE3-DA89-45AB-BE30-0882863CE68F}" type="slidenum">
              <a:rPr lang="ja-JP" altLang="en-US"/>
              <a:pPr>
                <a:defRPr/>
              </a:pPr>
              <a:t>&lt;#&gt;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83E3A0-C862-4E33-86B6-1F931A145A85}" type="datetime1">
              <a:rPr lang="ja-JP" altLang="en-US"/>
              <a:pPr>
                <a:defRPr/>
              </a:pPr>
              <a:t>2012/1/25</a:t>
            </a:fld>
            <a:fld id="{9D289FCE-C789-4DF7-BD0D-A4A2EBADAFCF}" type="datetime1">
              <a:rPr lang="ja-JP" altLang="en-US"/>
              <a:pPr>
                <a:defRPr/>
              </a:pPr>
              <a:t>2012/1/25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9CFB7D-5935-4B1D-A795-825DC45FDD10}" type="slidenum">
              <a:rPr lang="ja-JP" altLang="en-US"/>
              <a:pPr>
                <a:defRPr/>
              </a:pPr>
              <a:t>&lt;#&gt;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C99695-4ECE-4A65-B174-92CC603000CC}" type="datetime1">
              <a:rPr lang="ja-JP" altLang="en-US"/>
              <a:pPr>
                <a:defRPr/>
              </a:pPr>
              <a:t>2012/1/25</a:t>
            </a:fld>
            <a:fld id="{056D3AD2-7F8A-4442-8310-EF5A76388F3E}" type="datetime1">
              <a:rPr lang="ja-JP" altLang="en-US"/>
              <a:pPr>
                <a:defRPr/>
              </a:pPr>
              <a:t>2012/1/25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D66DE6-87AA-4E2C-A0CE-95000170F111}" type="slidenum">
              <a:rPr lang="ja-JP" altLang="en-US"/>
              <a:pPr>
                <a:defRPr/>
              </a:pPr>
              <a:t>&lt;#&gt;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036946-D68D-4C21-8C82-F40C7651EAFB}" type="datetime1">
              <a:rPr lang="ja-JP" altLang="en-US"/>
              <a:pPr>
                <a:defRPr/>
              </a:pPr>
              <a:t>2012/1/25</a:t>
            </a:fld>
            <a:fld id="{9F1A6E35-8266-448F-887C-35059E04861E}" type="datetime1">
              <a:rPr lang="ja-JP" altLang="en-US"/>
              <a:pPr>
                <a:defRPr/>
              </a:pPr>
              <a:t>2012/1/25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7C3690-392D-4FD3-9540-C812B5072031}" type="slidenum">
              <a:rPr lang="ja-JP" altLang="en-US"/>
              <a:pPr>
                <a:defRPr/>
              </a:pPr>
              <a:t>&lt;#&gt;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C8511A-9AEE-4FC1-936A-1E42AB9E2D9F}" type="datetime1">
              <a:rPr lang="ja-JP" altLang="en-US"/>
              <a:pPr>
                <a:defRPr/>
              </a:pPr>
              <a:t>2012/1/25</a:t>
            </a:fld>
            <a:fld id="{63E09060-9D26-4026-94DE-A9AA989FB92C}" type="datetime1">
              <a:rPr lang="ja-JP" altLang="en-US"/>
              <a:pPr>
                <a:defRPr/>
              </a:pPr>
              <a:t>2012/1/25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EF5035-6A09-4CAF-B5DF-0568726999CB}" type="slidenum">
              <a:rPr lang="ja-JP" altLang="en-US"/>
              <a:pPr>
                <a:defRPr/>
              </a:pPr>
              <a:t>&lt;#&gt;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>
              <a:sym typeface="Calibri" pitchFamily="34" charset="0"/>
            </a:endParaRP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46356-ACCD-4665-9702-1B3101C0426C}" type="datetime1">
              <a:rPr lang="ja-JP" altLang="en-US"/>
              <a:pPr>
                <a:defRPr/>
              </a:pPr>
              <a:t>2012/1/25</a:t>
            </a:fld>
            <a:fld id="{28F1176A-EDF1-4E34-B500-2030F6C8915F}" type="datetime1">
              <a:rPr lang="ja-JP" altLang="en-US"/>
              <a:pPr>
                <a:defRPr/>
              </a:pPr>
              <a:t>2012/1/25</a:t>
            </a:fld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DACC4D-ADEA-4235-BAD5-A43956CD78BA}" type="slidenum">
              <a:rPr lang="ja-JP" altLang="en-US"/>
              <a:pPr>
                <a:defRPr/>
              </a:pPr>
              <a:t>&lt;#&gt;</a:t>
            </a:fld>
            <a:endParaRPr lang="ja-JP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プレースホルダ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Calibri" pitchFamily="34" charset="0"/>
              </a:rPr>
              <a:t>マスタ タイトルの書式設定</a:t>
            </a:r>
          </a:p>
        </p:txBody>
      </p:sp>
      <p:sp>
        <p:nvSpPr>
          <p:cNvPr id="8195" name="テキスト プレースホルダ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>
                <a:sym typeface="Calibri" pitchFamily="34" charset="0"/>
              </a:rPr>
              <a:t>マスタ テキストの書式設定</a:t>
            </a:r>
          </a:p>
          <a:p>
            <a:pPr lvl="1"/>
            <a:r>
              <a:rPr lang="zh-CN" smtClean="0">
                <a:sym typeface="Calibri" pitchFamily="34" charset="0"/>
              </a:rPr>
              <a:t>第 </a:t>
            </a:r>
            <a:r>
              <a:rPr lang="ja-JP" altLang="zh-CN" smtClean="0">
                <a:sym typeface="Calibri" pitchFamily="34" charset="0"/>
              </a:rPr>
              <a:t>2 </a:t>
            </a:r>
            <a:r>
              <a:rPr lang="zh-CN" smtClean="0">
                <a:sym typeface="Calibri" pitchFamily="34" charset="0"/>
              </a:rPr>
              <a:t>レベル</a:t>
            </a:r>
          </a:p>
          <a:p>
            <a:pPr lvl="2"/>
            <a:r>
              <a:rPr lang="zh-CN" smtClean="0">
                <a:sym typeface="Calibri" pitchFamily="34" charset="0"/>
              </a:rPr>
              <a:t>第 </a:t>
            </a:r>
            <a:r>
              <a:rPr lang="ja-JP" altLang="zh-CN" smtClean="0">
                <a:sym typeface="Calibri" pitchFamily="34" charset="0"/>
              </a:rPr>
              <a:t>3 </a:t>
            </a:r>
            <a:r>
              <a:rPr lang="zh-CN" smtClean="0">
                <a:sym typeface="Calibri" pitchFamily="34" charset="0"/>
              </a:rPr>
              <a:t>レベル</a:t>
            </a:r>
          </a:p>
          <a:p>
            <a:pPr lvl="3"/>
            <a:r>
              <a:rPr lang="zh-CN" smtClean="0">
                <a:sym typeface="Calibri" pitchFamily="34" charset="0"/>
              </a:rPr>
              <a:t>第 </a:t>
            </a:r>
            <a:r>
              <a:rPr lang="ja-JP" altLang="zh-CN" smtClean="0">
                <a:sym typeface="Calibri" pitchFamily="34" charset="0"/>
              </a:rPr>
              <a:t>4 </a:t>
            </a:r>
            <a:r>
              <a:rPr lang="zh-CN" smtClean="0">
                <a:sym typeface="Calibri" pitchFamily="34" charset="0"/>
              </a:rPr>
              <a:t>レベル</a:t>
            </a:r>
          </a:p>
          <a:p>
            <a:pPr lvl="4"/>
            <a:r>
              <a:rPr lang="zh-CN" smtClean="0">
                <a:sym typeface="Calibri" pitchFamily="34" charset="0"/>
              </a:rPr>
              <a:t>第 </a:t>
            </a:r>
            <a:r>
              <a:rPr lang="ja-JP" altLang="zh-CN" smtClean="0">
                <a:sym typeface="Calibri" pitchFamily="34" charset="0"/>
              </a:rPr>
              <a:t>5 </a:t>
            </a:r>
            <a:r>
              <a:rPr lang="zh-CN" smtClean="0">
                <a:sym typeface="Calibri" pitchFamily="34" charset="0"/>
              </a:rPr>
              <a:t>レベル</a:t>
            </a:r>
          </a:p>
        </p:txBody>
      </p:sp>
      <p:sp>
        <p:nvSpPr>
          <p:cNvPr id="1028" name="日付プレースホルダ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F3E89AF-09F1-47DD-8C28-6728A6959CB5}" type="datetime1">
              <a:rPr lang="ja-JP" altLang="en-US"/>
              <a:pPr>
                <a:defRPr/>
              </a:pPr>
              <a:t>2012/1/25</a:t>
            </a:fld>
            <a:fld id="{DFD4918A-1FF4-4164-9B36-68DB5EE9ED53}" type="datetime1">
              <a:rPr lang="ja-JP" altLang="en-US"/>
              <a:pPr>
                <a:defRPr/>
              </a:pPr>
              <a:t>2012/1/25</a:t>
            </a:fld>
            <a:endParaRPr lang="ja-JP" altLang="en-US" sz="1800"/>
          </a:p>
        </p:txBody>
      </p:sp>
      <p:sp>
        <p:nvSpPr>
          <p:cNvPr id="1029" name="フッター プレースホルダ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CE53DD8-C880-4526-81D2-1A37E928A6FA}" type="slidenum">
              <a:rPr lang="ja-JP" altLang="en-US"/>
              <a:pPr>
                <a:defRPr/>
              </a:pPr>
              <a:t>&lt;#&gt;</a:t>
            </a:fld>
            <a:endParaRPr lang="ja-JP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0" charset="-128"/>
          <a:sym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7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5.png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9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6.png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oleObject" Target="../embeddings/oleObject12.bin"/><Relationship Id="rId3" Type="http://schemas.openxmlformats.org/officeDocument/2006/relationships/image" Target="../media/image32.png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png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25.png"/><Relationship Id="rId10" Type="http://schemas.openxmlformats.org/officeDocument/2006/relationships/oleObject" Target="../embeddings/oleObject9.bin"/><Relationship Id="rId4" Type="http://schemas.openxmlformats.org/officeDocument/2006/relationships/image" Target="../media/image33.png"/><Relationship Id="rId9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3D4C9-2C3B-4AFC-98BA-4E4C6BDB11B8}" type="slidenum">
              <a:rPr lang="ja-JP" altLang="en-US">
                <a:latin typeface="Arial" charset="0"/>
                <a:ea typeface="ＭＳ Ｐゴシック" charset="-128"/>
              </a:rPr>
              <a:pPr/>
              <a:t>1</a:t>
            </a:fld>
            <a:endParaRPr lang="ja-JP" altLang="en-US" sz="180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483" name="タイトル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596188" cy="635000"/>
          </a:xfrm>
        </p:spPr>
        <p:txBody>
          <a:bodyPr/>
          <a:lstStyle/>
          <a:p>
            <a:pPr marL="0" indent="0" eaLnBrk="1" hangingPunct="1"/>
            <a:r>
              <a:rPr lang="zh-CN" sz="3600" smtClean="0"/>
              <a:t>入射ビームアクセプタンス評価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" y="2332038"/>
            <a:ext cx="5114925" cy="375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テキスト ボックス 6"/>
          <p:cNvSpPr>
            <a:spLocks noChangeArrowheads="1"/>
          </p:cNvSpPr>
          <p:nvPr/>
        </p:nvSpPr>
        <p:spPr bwMode="auto">
          <a:xfrm>
            <a:off x="4283075" y="908050"/>
            <a:ext cx="30972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Tx/>
              <a:buAutoNum type="arabicPeriod"/>
            </a:pPr>
            <a:r>
              <a:rPr lang="ja-JP" altLang="en-US" sz="1800">
                <a:latin typeface="Calibri" pitchFamily="34" charset="0"/>
                <a:sym typeface="ＭＳ Ｐゴシック" charset="-128"/>
              </a:rPr>
              <a:t>貯蔵軌道面　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(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高さ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0cm)</a:t>
            </a:r>
            <a:endParaRPr lang="ja-JP" altLang="en-US" sz="1800">
              <a:latin typeface="Calibri" pitchFamily="34" charset="0"/>
              <a:sym typeface="Calibri" pitchFamily="34" charset="0"/>
            </a:endParaRPr>
          </a:p>
          <a:p>
            <a:pPr marL="342900" indent="-342900">
              <a:buSzPct val="100000"/>
              <a:buFontTx/>
              <a:buAutoNum type="arabicPeriod"/>
            </a:pPr>
            <a:r>
              <a:rPr lang="ja-JP" altLang="en-US" sz="1800">
                <a:latin typeface="Calibri" pitchFamily="34" charset="0"/>
                <a:sym typeface="ＭＳ Ｐゴシック" charset="-128"/>
              </a:rPr>
              <a:t>トンネル外　　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(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高さ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95cm)</a:t>
            </a:r>
            <a:endParaRPr lang="ja-JP" altLang="en-US" sz="1800">
              <a:latin typeface="Calibri" pitchFamily="34" charset="0"/>
              <a:sym typeface="Calibri" pitchFamily="34" charset="0"/>
            </a:endParaRPr>
          </a:p>
          <a:p>
            <a:pPr marL="342900" indent="-342900">
              <a:buSzPct val="100000"/>
              <a:buFontTx/>
              <a:buAutoNum type="arabicPeriod"/>
            </a:pPr>
            <a:r>
              <a:rPr lang="ja-JP" altLang="en-US" sz="1800">
                <a:latin typeface="Calibri" pitchFamily="34" charset="0"/>
                <a:sym typeface="ＭＳ Ｐゴシック" charset="-128"/>
              </a:rPr>
              <a:t>トンネル出口　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(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高さ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110cm) </a:t>
            </a:r>
            <a:endParaRPr lang="ja-JP" altLang="en-US" sz="1800">
              <a:latin typeface="Calibri" pitchFamily="34" charset="0"/>
              <a:sym typeface="Calibri" pitchFamily="34" charset="0"/>
            </a:endParaRPr>
          </a:p>
          <a:p>
            <a:pPr marL="342900" indent="-342900">
              <a:buSzPct val="100000"/>
              <a:buFontTx/>
              <a:buAutoNum type="arabicPeriod"/>
            </a:pPr>
            <a:r>
              <a:rPr lang="ja-JP" altLang="en-US" sz="1800">
                <a:latin typeface="Calibri" pitchFamily="34" charset="0"/>
                <a:sym typeface="ＭＳ Ｐゴシック" charset="-128"/>
              </a:rPr>
              <a:t>トンネル中　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(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高さ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130cm)</a:t>
            </a:r>
            <a:endParaRPr lang="ja-JP" altLang="en-US" sz="1800"/>
          </a:p>
        </p:txBody>
      </p:sp>
      <p:grpSp>
        <p:nvGrpSpPr>
          <p:cNvPr id="20486" name="Group 5"/>
          <p:cNvGrpSpPr>
            <a:grpSpLocks/>
          </p:cNvGrpSpPr>
          <p:nvPr/>
        </p:nvGrpSpPr>
        <p:grpSpPr bwMode="auto">
          <a:xfrm>
            <a:off x="7596188" y="117475"/>
            <a:ext cx="1331912" cy="1458913"/>
            <a:chOff x="0" y="0"/>
            <a:chExt cx="1819920" cy="2035388"/>
          </a:xfrm>
        </p:grpSpPr>
        <p:pic>
          <p:nvPicPr>
            <p:cNvPr id="2049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819920" cy="1819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1" name="正方形/長方形 9"/>
            <p:cNvSpPr>
              <a:spLocks noChangeArrowheads="1"/>
            </p:cNvSpPr>
            <p:nvPr/>
          </p:nvSpPr>
          <p:spPr bwMode="auto">
            <a:xfrm>
              <a:off x="216024" y="1512168"/>
              <a:ext cx="13923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2800" b="1">
                  <a:latin typeface="Calibri" pitchFamily="34" charset="0"/>
                  <a:sym typeface="Calibri" pitchFamily="34" charset="0"/>
                </a:rPr>
                <a:t>SIT48</a:t>
              </a:r>
              <a:endParaRPr lang="ja-JP" altLang="en-US" sz="1800"/>
            </a:p>
          </p:txBody>
        </p:sp>
      </p:grp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590550" y="6202363"/>
            <a:ext cx="5133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>
                <a:latin typeface="ＭＳ Ｐゴシック" charset="-128"/>
              </a:rPr>
              <a:t>軌跡に沿った座標系(Frenet-Serret Fomula)と円筒座標系を使う。</a:t>
            </a:r>
          </a:p>
        </p:txBody>
      </p:sp>
      <p:pic>
        <p:nvPicPr>
          <p:cNvPr id="2048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2505075"/>
            <a:ext cx="30988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912813" y="1987550"/>
            <a:ext cx="6611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>
                <a:latin typeface="ＭＳ Ｐゴシック" charset="-128"/>
              </a:rPr>
              <a:t>＋入斜軌道デザイン重要4ポイントのまとめ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81CC2B-1B9A-46E7-9BB3-B409A582037F}" type="slidenum">
              <a:rPr lang="ja-JP" altLang="en-US">
                <a:latin typeface="Arial" charset="0"/>
                <a:ea typeface="ＭＳ Ｐゴシック" charset="-128"/>
              </a:rPr>
              <a:pPr/>
              <a:t>10</a:t>
            </a:fld>
            <a:endParaRPr lang="ja-JP" altLang="en-US" sz="180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125" name="タイトル 1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0"/>
            <a:ext cx="8229600" cy="561975"/>
          </a:xfrm>
        </p:spPr>
        <p:txBody>
          <a:bodyPr/>
          <a:lstStyle/>
          <a:p>
            <a:pPr marL="0" indent="0" eaLnBrk="1" hangingPunct="1"/>
            <a:r>
              <a:rPr lang="ja-JP" altLang="en-US" sz="2000" smtClean="0"/>
              <a:t>⑤</a:t>
            </a:r>
            <a:r>
              <a:rPr lang="en-US" altLang="ja-JP" sz="2000" smtClean="0"/>
              <a:t>x’</a:t>
            </a:r>
            <a:r>
              <a:rPr lang="ja-JP" altLang="en-US" sz="2000" smtClean="0"/>
              <a:t>切片は、軌跡に沿った</a:t>
            </a:r>
            <a:r>
              <a:rPr lang="en-US" altLang="ja-JP" sz="2000" smtClean="0"/>
              <a:t>Vy</a:t>
            </a:r>
            <a:r>
              <a:rPr lang="en-US" altLang="ja-JP" sz="2000" smtClean="0">
                <a:sym typeface="Symbol" pitchFamily="18" charset="2"/>
              </a:rPr>
              <a:t></a:t>
            </a:r>
            <a:r>
              <a:rPr lang="en-US" altLang="ja-JP" sz="2000" smtClean="0"/>
              <a:t>Br</a:t>
            </a:r>
            <a:r>
              <a:rPr lang="ja-JP" altLang="en-US" sz="2000" smtClean="0"/>
              <a:t>の空間分布の差に近似的に比例する。</a:t>
            </a:r>
            <a:endParaRPr lang="ja-JP" altLang="en-US" smtClean="0"/>
          </a:p>
        </p:txBody>
      </p:sp>
      <p:pic>
        <p:nvPicPr>
          <p:cNvPr id="512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4427538"/>
            <a:ext cx="36957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938" y="1628775"/>
            <a:ext cx="4075112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5600" y="4581525"/>
            <a:ext cx="3889375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635375" y="755650"/>
          <a:ext cx="2663825" cy="1087438"/>
        </p:xfrm>
        <a:graphic>
          <a:graphicData uri="http://schemas.openxmlformats.org/presentationml/2006/ole">
            <p:oleObj spid="_x0000_s5122" r:id="rId6" imgW="42062717" imgH="21945917" progId="Equation.3">
              <p:embed/>
            </p:oleObj>
          </a:graphicData>
        </a:graphic>
      </p:graphicFrame>
      <p:sp>
        <p:nvSpPr>
          <p:cNvPr id="5129" name="テキスト ボックス 20"/>
          <p:cNvSpPr>
            <a:spLocks noChangeArrowheads="1"/>
          </p:cNvSpPr>
          <p:nvPr/>
        </p:nvSpPr>
        <p:spPr bwMode="auto">
          <a:xfrm>
            <a:off x="3132138" y="1844675"/>
            <a:ext cx="639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sym typeface="Symbol" pitchFamily="18" charset="2"/>
              </a:rPr>
              <a:t>x’</a:t>
            </a:r>
            <a:endParaRPr lang="ja-JP" altLang="en-US" sz="1800"/>
          </a:p>
        </p:txBody>
      </p:sp>
      <p:sp>
        <p:nvSpPr>
          <p:cNvPr id="5130" name="右矢印 21"/>
          <p:cNvSpPr>
            <a:spLocks noChangeArrowheads="1"/>
          </p:cNvSpPr>
          <p:nvPr/>
        </p:nvSpPr>
        <p:spPr bwMode="auto">
          <a:xfrm>
            <a:off x="2555875" y="2133600"/>
            <a:ext cx="936625" cy="287338"/>
          </a:xfrm>
          <a:prstGeom prst="rightArrow">
            <a:avLst>
              <a:gd name="adj1" fmla="val 50000"/>
              <a:gd name="adj2" fmla="val 93187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ja-JP" altLang="ja-JP" sz="1800">
              <a:solidFill>
                <a:srgbClr val="FFFFFF"/>
              </a:solidFill>
              <a:latin typeface="ＭＳ Ｐゴシック" charset="-128"/>
              <a:sym typeface="ＭＳ Ｐゴシック" charset="-128"/>
            </a:endParaRPr>
          </a:p>
        </p:txBody>
      </p:sp>
      <p:sp>
        <p:nvSpPr>
          <p:cNvPr id="5131" name="テキスト ボックス 23"/>
          <p:cNvSpPr>
            <a:spLocks noChangeArrowheads="1"/>
          </p:cNvSpPr>
          <p:nvPr/>
        </p:nvSpPr>
        <p:spPr bwMode="auto">
          <a:xfrm>
            <a:off x="3275013" y="1360488"/>
            <a:ext cx="1223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sym typeface="Symbol" pitchFamily="18" charset="2"/>
              </a:rPr>
              <a:t>x’</a:t>
            </a:r>
            <a:r>
              <a:rPr lang="ja-JP" altLang="en-US" sz="1800">
                <a:sym typeface="Symbol" pitchFamily="18" charset="2"/>
              </a:rPr>
              <a:t>切片は</a:t>
            </a:r>
            <a:endParaRPr lang="ja-JP" altLang="en-US" sz="1800"/>
          </a:p>
        </p:txBody>
      </p:sp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827088" y="4149725"/>
          <a:ext cx="1620837" cy="404813"/>
        </p:xfrm>
        <a:graphic>
          <a:graphicData uri="http://schemas.openxmlformats.org/presentationml/2006/ole">
            <p:oleObj spid="_x0000_s5123" r:id="rId7" imgW="21031517" imgH="6705917" progId="Equation.3">
              <p:embed/>
            </p:oleObj>
          </a:graphicData>
        </a:graphic>
      </p:graphicFrame>
      <p:sp>
        <p:nvSpPr>
          <p:cNvPr id="5132" name="テキスト ボックス 25"/>
          <p:cNvSpPr>
            <a:spLocks noChangeArrowheads="1"/>
          </p:cNvSpPr>
          <p:nvPr/>
        </p:nvSpPr>
        <p:spPr bwMode="auto">
          <a:xfrm>
            <a:off x="6229350" y="1412875"/>
            <a:ext cx="12239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のはず。</a:t>
            </a:r>
            <a:endParaRPr lang="ja-JP" altLang="en-US" sz="1800"/>
          </a:p>
        </p:txBody>
      </p:sp>
      <p:grpSp>
        <p:nvGrpSpPr>
          <p:cNvPr id="5133" name="Group 12"/>
          <p:cNvGrpSpPr>
            <a:grpSpLocks/>
          </p:cNvGrpSpPr>
          <p:nvPr/>
        </p:nvGrpSpPr>
        <p:grpSpPr bwMode="auto">
          <a:xfrm rot="2643241">
            <a:off x="5175250" y="3625850"/>
            <a:ext cx="576263" cy="2587625"/>
            <a:chOff x="0" y="0"/>
            <a:chExt cx="576064" cy="3096344"/>
          </a:xfrm>
        </p:grpSpPr>
        <p:sp>
          <p:nvSpPr>
            <p:cNvPr id="5149" name="直線コネクタ 27"/>
            <p:cNvSpPr>
              <a:spLocks noChangeShapeType="1"/>
            </p:cNvSpPr>
            <p:nvPr/>
          </p:nvSpPr>
          <p:spPr bwMode="auto">
            <a:xfrm>
              <a:off x="0" y="0"/>
              <a:ext cx="28803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50" name="直線コネクタ 28"/>
            <p:cNvSpPr>
              <a:spLocks noChangeShapeType="1"/>
            </p:cNvSpPr>
            <p:nvPr/>
          </p:nvSpPr>
          <p:spPr bwMode="auto">
            <a:xfrm>
              <a:off x="0" y="3096344"/>
              <a:ext cx="28803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51" name="直線コネクタ 29"/>
            <p:cNvSpPr>
              <a:spLocks noChangeShapeType="1"/>
            </p:cNvSpPr>
            <p:nvPr/>
          </p:nvSpPr>
          <p:spPr bwMode="auto">
            <a:xfrm>
              <a:off x="288032" y="0"/>
              <a:ext cx="1" cy="3096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cxnSp>
          <p:nvCxnSpPr>
            <p:cNvPr id="5152" name="直線矢印コネクタ 30"/>
            <p:cNvCxnSpPr>
              <a:cxnSpLocks noChangeShapeType="1"/>
            </p:cNvCxnSpPr>
            <p:nvPr/>
          </p:nvCxnSpPr>
          <p:spPr bwMode="auto">
            <a:xfrm>
              <a:off x="288032" y="1440160"/>
              <a:ext cx="288032" cy="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5134" name="テキスト ボックス 43"/>
          <p:cNvSpPr>
            <a:spLocks noChangeArrowheads="1"/>
          </p:cNvSpPr>
          <p:nvPr/>
        </p:nvSpPr>
        <p:spPr bwMode="auto">
          <a:xfrm>
            <a:off x="6056313" y="836613"/>
            <a:ext cx="1223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より、</a:t>
            </a:r>
            <a:endParaRPr lang="ja-JP" altLang="en-US" sz="1800"/>
          </a:p>
        </p:txBody>
      </p:sp>
      <p:pic>
        <p:nvPicPr>
          <p:cNvPr id="5135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" y="836613"/>
            <a:ext cx="24479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6" name="左矢印 21"/>
          <p:cNvSpPr>
            <a:spLocks noChangeArrowheads="1"/>
          </p:cNvSpPr>
          <p:nvPr/>
        </p:nvSpPr>
        <p:spPr bwMode="auto">
          <a:xfrm>
            <a:off x="6804025" y="4940300"/>
            <a:ext cx="720725" cy="144463"/>
          </a:xfrm>
          <a:prstGeom prst="leftArrow">
            <a:avLst>
              <a:gd name="adj1" fmla="val 50000"/>
              <a:gd name="adj2" fmla="val 49913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ja-JP" altLang="ja-JP" sz="1800">
              <a:solidFill>
                <a:srgbClr val="FFFFFF"/>
              </a:solidFill>
              <a:latin typeface="ＭＳ Ｐゴシック" charset="-128"/>
              <a:sym typeface="ＭＳ Ｐゴシック" charset="-128"/>
            </a:endParaRPr>
          </a:p>
        </p:txBody>
      </p:sp>
      <p:grpSp>
        <p:nvGrpSpPr>
          <p:cNvPr id="5137" name="Group 20"/>
          <p:cNvGrpSpPr>
            <a:grpSpLocks/>
          </p:cNvGrpSpPr>
          <p:nvPr/>
        </p:nvGrpSpPr>
        <p:grpSpPr bwMode="auto">
          <a:xfrm>
            <a:off x="7597775" y="476250"/>
            <a:ext cx="1214438" cy="1458913"/>
            <a:chOff x="0" y="0"/>
            <a:chExt cx="1912" cy="2298"/>
          </a:xfrm>
        </p:grpSpPr>
        <p:cxnSp>
          <p:nvCxnSpPr>
            <p:cNvPr id="5141" name="直線矢印コネクタ 10"/>
            <p:cNvCxnSpPr>
              <a:cxnSpLocks noChangeShapeType="1"/>
            </p:cNvCxnSpPr>
            <p:nvPr/>
          </p:nvCxnSpPr>
          <p:spPr bwMode="auto">
            <a:xfrm flipV="1">
              <a:off x="778" y="418"/>
              <a:ext cx="1" cy="10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142" name="テキスト ボックス 12"/>
            <p:cNvSpPr>
              <a:spLocks noChangeArrowheads="1"/>
            </p:cNvSpPr>
            <p:nvPr/>
          </p:nvSpPr>
          <p:spPr bwMode="auto">
            <a:xfrm>
              <a:off x="794" y="479"/>
              <a:ext cx="778" cy="4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800">
                  <a:latin typeface="Calibri" pitchFamily="34" charset="0"/>
                  <a:sym typeface="Calibri" pitchFamily="34" charset="0"/>
                </a:rPr>
                <a:t>Z</a:t>
              </a:r>
              <a:endParaRPr lang="ja-JP" altLang="en-US" sz="1800"/>
            </a:p>
          </p:txBody>
        </p:sp>
        <p:cxnSp>
          <p:nvCxnSpPr>
            <p:cNvPr id="5143" name="直線矢印コネクタ 13"/>
            <p:cNvCxnSpPr>
              <a:cxnSpLocks noChangeShapeType="1"/>
            </p:cNvCxnSpPr>
            <p:nvPr/>
          </p:nvCxnSpPr>
          <p:spPr bwMode="auto">
            <a:xfrm>
              <a:off x="778" y="1465"/>
              <a:ext cx="661" cy="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144" name="円/楕円 14"/>
            <p:cNvSpPr>
              <a:spLocks noChangeArrowheads="1"/>
            </p:cNvSpPr>
            <p:nvPr/>
          </p:nvSpPr>
          <p:spPr bwMode="auto">
            <a:xfrm>
              <a:off x="0" y="1180"/>
              <a:ext cx="1685" cy="665"/>
            </a:xfrm>
            <a:prstGeom prst="ellipse">
              <a:avLst/>
            </a:prstGeom>
            <a:noFill/>
            <a:ln w="25400">
              <a:solidFill>
                <a:srgbClr val="395E8A"/>
              </a:solidFill>
              <a:prstDash val="sysDash"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ja-JP" altLang="ja-JP" sz="1800">
                <a:solidFill>
                  <a:srgbClr val="FFFFFF"/>
                </a:solidFill>
                <a:latin typeface="ＭＳ Ｐゴシック" charset="-128"/>
                <a:sym typeface="ＭＳ Ｐゴシック" charset="-128"/>
              </a:endParaRPr>
            </a:p>
          </p:txBody>
        </p:sp>
        <p:cxnSp>
          <p:nvCxnSpPr>
            <p:cNvPr id="5145" name="直線矢印コネクタ 16"/>
            <p:cNvCxnSpPr>
              <a:cxnSpLocks noChangeShapeType="1"/>
            </p:cNvCxnSpPr>
            <p:nvPr/>
          </p:nvCxnSpPr>
          <p:spPr bwMode="auto">
            <a:xfrm flipH="1">
              <a:off x="906" y="1708"/>
              <a:ext cx="519" cy="2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146" name="テキスト ボックス 17"/>
            <p:cNvSpPr>
              <a:spLocks noChangeArrowheads="1"/>
            </p:cNvSpPr>
            <p:nvPr/>
          </p:nvSpPr>
          <p:spPr bwMode="auto">
            <a:xfrm>
              <a:off x="907" y="1810"/>
              <a:ext cx="778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800">
                  <a:latin typeface="Calibri" pitchFamily="34" charset="0"/>
                  <a:sym typeface="Calibri" pitchFamily="34" charset="0"/>
                </a:rPr>
                <a:t>S</a:t>
              </a:r>
              <a:endParaRPr lang="ja-JP" altLang="en-US" sz="1800"/>
            </a:p>
          </p:txBody>
        </p:sp>
        <p:sp>
          <p:nvSpPr>
            <p:cNvPr id="5147" name="テキスト ボックス 18"/>
            <p:cNvSpPr>
              <a:spLocks noChangeArrowheads="1"/>
            </p:cNvSpPr>
            <p:nvPr/>
          </p:nvSpPr>
          <p:spPr bwMode="auto">
            <a:xfrm rot="-5400000">
              <a:off x="-149" y="501"/>
              <a:ext cx="1558" cy="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>
                  <a:latin typeface="Calibri" pitchFamily="34" charset="0"/>
                  <a:sym typeface="Calibri" pitchFamily="34" charset="0"/>
                </a:rPr>
                <a:t>Solenoid axis</a:t>
              </a:r>
            </a:p>
          </p:txBody>
        </p:sp>
        <p:sp>
          <p:nvSpPr>
            <p:cNvPr id="5148" name="テキスト ボックス 15"/>
            <p:cNvSpPr>
              <a:spLocks noChangeArrowheads="1"/>
            </p:cNvSpPr>
            <p:nvPr/>
          </p:nvSpPr>
          <p:spPr bwMode="auto">
            <a:xfrm>
              <a:off x="1134" y="1273"/>
              <a:ext cx="778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800">
                  <a:latin typeface="Calibri" pitchFamily="34" charset="0"/>
                  <a:sym typeface="Calibri" pitchFamily="34" charset="0"/>
                </a:rPr>
                <a:t>X</a:t>
              </a:r>
              <a:endParaRPr lang="ja-JP" altLang="en-US" sz="1800"/>
            </a:p>
          </p:txBody>
        </p:sp>
      </p:grpSp>
      <p:sp>
        <p:nvSpPr>
          <p:cNvPr id="5138" name="直線コネクタ 35"/>
          <p:cNvSpPr>
            <a:spLocks noChangeShapeType="1"/>
          </p:cNvSpPr>
          <p:nvPr/>
        </p:nvSpPr>
        <p:spPr bwMode="auto">
          <a:xfrm flipV="1">
            <a:off x="0" y="3429000"/>
            <a:ext cx="3025775" cy="1588"/>
          </a:xfrm>
          <a:prstGeom prst="line">
            <a:avLst/>
          </a:prstGeom>
          <a:noFill/>
          <a:ln w="19050" cap="rnd">
            <a:solidFill>
              <a:srgbClr val="FF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9" name="直線コネクタ 36"/>
          <p:cNvSpPr>
            <a:spLocks noChangeShapeType="1"/>
          </p:cNvSpPr>
          <p:nvPr/>
        </p:nvSpPr>
        <p:spPr bwMode="auto">
          <a:xfrm>
            <a:off x="2698750" y="547688"/>
            <a:ext cx="0" cy="3097212"/>
          </a:xfrm>
          <a:prstGeom prst="line">
            <a:avLst/>
          </a:prstGeom>
          <a:noFill/>
          <a:ln w="12700" cap="rnd">
            <a:solidFill>
              <a:srgbClr val="FF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40" name="Text Box 31"/>
          <p:cNvSpPr txBox="1">
            <a:spLocks noChangeArrowheads="1"/>
          </p:cNvSpPr>
          <p:nvPr/>
        </p:nvSpPr>
        <p:spPr bwMode="auto">
          <a:xfrm>
            <a:off x="3276600" y="476250"/>
            <a:ext cx="4321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solidFill>
                  <a:srgbClr val="FF00FF"/>
                </a:solidFill>
              </a:rPr>
              <a:t>注）磁場を扱うので、円筒座標系で考える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42B955-E5B3-461E-93D4-9E1073229DCF}" type="slidenum">
              <a:rPr lang="ja-JP" altLang="en-US">
                <a:latin typeface="Arial" charset="0"/>
                <a:ea typeface="ＭＳ Ｐゴシック" charset="-128"/>
              </a:rPr>
              <a:pPr/>
              <a:t>11</a:t>
            </a:fld>
            <a:endParaRPr lang="ja-JP" altLang="en-US" sz="180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115888"/>
            <a:ext cx="8229600" cy="633412"/>
          </a:xfrm>
        </p:spPr>
        <p:txBody>
          <a:bodyPr/>
          <a:lstStyle/>
          <a:p>
            <a:pPr eaLnBrk="1" hangingPunct="1"/>
            <a:r>
              <a:rPr lang="ja-JP" altLang="zh-CN" sz="3600" smtClean="0"/>
              <a:t>⑥</a:t>
            </a:r>
            <a:r>
              <a:rPr lang="zh-CN" sz="3600" smtClean="0"/>
              <a:t>ｘとｙの相関について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71550" y="3429000"/>
            <a:ext cx="2806700" cy="2863850"/>
          </a:xfrm>
        </p:spPr>
      </p:pic>
      <p:pic>
        <p:nvPicPr>
          <p:cNvPr id="6150" name="Picture 2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6725" y="836613"/>
            <a:ext cx="4038600" cy="2128837"/>
          </a:xfrm>
        </p:spPr>
      </p:pic>
      <p:grpSp>
        <p:nvGrpSpPr>
          <p:cNvPr id="6151" name="Group 5"/>
          <p:cNvGrpSpPr>
            <a:grpSpLocks/>
          </p:cNvGrpSpPr>
          <p:nvPr/>
        </p:nvGrpSpPr>
        <p:grpSpPr bwMode="auto">
          <a:xfrm rot="5403241">
            <a:off x="2192337" y="1917701"/>
            <a:ext cx="576263" cy="2589212"/>
            <a:chOff x="0" y="0"/>
            <a:chExt cx="576064" cy="3096344"/>
          </a:xfrm>
        </p:grpSpPr>
        <p:sp>
          <p:nvSpPr>
            <p:cNvPr id="6156" name="直線コネクタ 27"/>
            <p:cNvSpPr>
              <a:spLocks noChangeShapeType="1"/>
            </p:cNvSpPr>
            <p:nvPr/>
          </p:nvSpPr>
          <p:spPr bwMode="auto">
            <a:xfrm>
              <a:off x="0" y="0"/>
              <a:ext cx="28803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57" name="直線コネクタ 28"/>
            <p:cNvSpPr>
              <a:spLocks noChangeShapeType="1"/>
            </p:cNvSpPr>
            <p:nvPr/>
          </p:nvSpPr>
          <p:spPr bwMode="auto">
            <a:xfrm>
              <a:off x="0" y="3096344"/>
              <a:ext cx="28803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58" name="直線コネクタ 29"/>
            <p:cNvSpPr>
              <a:spLocks noChangeShapeType="1"/>
            </p:cNvSpPr>
            <p:nvPr/>
          </p:nvSpPr>
          <p:spPr bwMode="auto">
            <a:xfrm>
              <a:off x="288032" y="0"/>
              <a:ext cx="1" cy="3096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cxnSp>
          <p:nvCxnSpPr>
            <p:cNvPr id="6159" name="直線矢印コネクタ 30"/>
            <p:cNvCxnSpPr>
              <a:cxnSpLocks noChangeShapeType="1"/>
            </p:cNvCxnSpPr>
            <p:nvPr/>
          </p:nvCxnSpPr>
          <p:spPr bwMode="auto">
            <a:xfrm>
              <a:off x="288032" y="1440160"/>
              <a:ext cx="288032" cy="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3290888" y="6319838"/>
            <a:ext cx="922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/>
              <a:t>Y(cm)</a:t>
            </a:r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4932363" y="4005263"/>
          <a:ext cx="1881187" cy="633412"/>
        </p:xfrm>
        <a:graphic>
          <a:graphicData uri="http://schemas.openxmlformats.org/presentationml/2006/ole">
            <p:oleObj spid="_x0000_s6146" r:id="rId5" imgW="31699517" imgH="10668317" progId="Equation.3">
              <p:embed/>
            </p:oleObj>
          </a:graphicData>
        </a:graphic>
      </p:graphicFrame>
      <p:sp>
        <p:nvSpPr>
          <p:cNvPr id="6153" name="テキスト ボックス 16"/>
          <p:cNvSpPr>
            <a:spLocks noChangeArrowheads="1"/>
          </p:cNvSpPr>
          <p:nvPr/>
        </p:nvSpPr>
        <p:spPr bwMode="auto">
          <a:xfrm>
            <a:off x="3852863" y="4149725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latin typeface="Calibri" pitchFamily="34" charset="0"/>
                <a:sym typeface="Calibri" pitchFamily="34" charset="0"/>
              </a:rPr>
              <a:t>Slope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の式</a:t>
            </a:r>
            <a:endParaRPr lang="ja-JP" altLang="en-US" sz="1800"/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4572000" y="1844675"/>
            <a:ext cx="39862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/>
              <a:t>ページ７で、サラリと流したが、xとy成分の相関関係は</a:t>
            </a:r>
            <a:r>
              <a:rPr lang="ja-JP" altLang="en-US" sz="1800">
                <a:solidFill>
                  <a:srgbClr val="FF00FF"/>
                </a:solidFill>
              </a:rPr>
              <a:t>軌跡に拠らずひとつの関係式を必ず満足</a:t>
            </a:r>
            <a:r>
              <a:rPr lang="ja-JP" altLang="en-US" sz="1800"/>
              <a:t>する。</a:t>
            </a:r>
          </a:p>
        </p:txBody>
      </p:sp>
      <p:sp>
        <p:nvSpPr>
          <p:cNvPr id="6155" name="雲形吹き出し 56"/>
          <p:cNvSpPr>
            <a:spLocks noChangeArrowheads="1"/>
          </p:cNvSpPr>
          <p:nvPr/>
        </p:nvSpPr>
        <p:spPr bwMode="auto">
          <a:xfrm>
            <a:off x="5221288" y="4870450"/>
            <a:ext cx="3241675" cy="1079500"/>
          </a:xfrm>
          <a:prstGeom prst="cloudCallout">
            <a:avLst>
              <a:gd name="adj1" fmla="val -61824"/>
              <a:gd name="adj2" fmla="val -71278"/>
            </a:avLst>
          </a:prstGeom>
          <a:solidFill>
            <a:srgbClr val="FF99CC"/>
          </a:solidFill>
          <a:ln w="25400">
            <a:solidFill>
              <a:srgbClr val="FF00F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500">
                <a:latin typeface="Calibri" pitchFamily="34" charset="0"/>
                <a:sym typeface="Calibri" pitchFamily="34" charset="0"/>
              </a:rPr>
              <a:t>これを満足するようにしか、軌道は取れない。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5B6D3E-FED9-4EAE-8786-AEF697B2146F}" type="slidenum">
              <a:rPr lang="ja-JP" altLang="en-US">
                <a:latin typeface="Arial" charset="0"/>
                <a:ea typeface="ＭＳ Ｐゴシック" charset="-128"/>
              </a:rPr>
              <a:pPr/>
              <a:t>12</a:t>
            </a:fld>
            <a:endParaRPr lang="ja-JP" altLang="en-US" sz="180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 smtClean="0"/>
              <a:t>まとめ：入斜軌道デザイン重要4ポイント</a:t>
            </a:r>
          </a:p>
        </p:txBody>
      </p:sp>
      <p:graphicFrame>
        <p:nvGraphicFramePr>
          <p:cNvPr id="7170" name="オブジェクト 24"/>
          <p:cNvGraphicFramePr>
            <a:graphicFrameLocks noChangeAspect="1"/>
          </p:cNvGraphicFramePr>
          <p:nvPr/>
        </p:nvGraphicFramePr>
        <p:xfrm>
          <a:off x="1403350" y="2060575"/>
          <a:ext cx="1870075" cy="781050"/>
        </p:xfrm>
        <a:graphic>
          <a:graphicData uri="http://schemas.openxmlformats.org/presentationml/2006/ole">
            <p:oleObj spid="_x0000_s7170" r:id="rId3" imgW="25603517" imgH="10668317" progId="Equation.3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4138613" y="2058988"/>
          <a:ext cx="1368425" cy="814387"/>
        </p:xfrm>
        <a:graphic>
          <a:graphicData uri="http://schemas.openxmlformats.org/presentationml/2006/ole">
            <p:oleObj spid="_x0000_s7171" r:id="rId4" imgW="22555517" imgH="13411517" progId="Equation.3">
              <p:embed/>
            </p:oleObj>
          </a:graphicData>
        </a:graphic>
      </p:graphicFrame>
      <p:sp>
        <p:nvSpPr>
          <p:cNvPr id="7178" name="テキスト ボックス 26"/>
          <p:cNvSpPr>
            <a:spLocks noChangeArrowheads="1"/>
          </p:cNvSpPr>
          <p:nvPr/>
        </p:nvSpPr>
        <p:spPr bwMode="auto">
          <a:xfrm>
            <a:off x="3346450" y="2203450"/>
            <a:ext cx="935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ただし、</a:t>
            </a:r>
            <a:endParaRPr lang="ja-JP" altLang="en-US" sz="1800"/>
          </a:p>
        </p:txBody>
      </p:sp>
      <p:sp>
        <p:nvSpPr>
          <p:cNvPr id="7179" name="テキスト ボックス 27"/>
          <p:cNvSpPr>
            <a:spLocks noChangeArrowheads="1"/>
          </p:cNvSpPr>
          <p:nvPr/>
        </p:nvSpPr>
        <p:spPr bwMode="auto">
          <a:xfrm>
            <a:off x="466725" y="2276475"/>
            <a:ext cx="10810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Calibri" pitchFamily="34" charset="0"/>
              </a:rPr>
              <a:t>y-y'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slope</a:t>
            </a:r>
            <a:endParaRPr lang="ja-JP" altLang="en-US" sz="1800"/>
          </a:p>
        </p:txBody>
      </p:sp>
      <p:sp>
        <p:nvSpPr>
          <p:cNvPr id="7180" name="テキスト ボックス 28"/>
          <p:cNvSpPr>
            <a:spLocks noChangeArrowheads="1"/>
          </p:cNvSpPr>
          <p:nvPr/>
        </p:nvSpPr>
        <p:spPr bwMode="auto">
          <a:xfrm>
            <a:off x="106363" y="3068638"/>
            <a:ext cx="54737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SzPct val="100000"/>
              <a:buFontTx/>
              <a:buAutoNum type="alphaUcPeriod" startAt="2"/>
            </a:pPr>
            <a:r>
              <a:rPr lang="ja-JP" altLang="en-US" sz="1800" b="1">
                <a:latin typeface="ＭＳ Ｐ明朝" charset="-128"/>
                <a:ea typeface="ＭＳ Ｐ明朝" charset="-128"/>
                <a:sym typeface="ＭＳ Ｐゴシック" charset="-128"/>
              </a:rPr>
              <a:t>ある地点でのy'の広がりは、軌跡に沿った</a:t>
            </a:r>
            <a:r>
              <a:rPr lang="en-US" altLang="ja-JP" sz="1800" b="1">
                <a:latin typeface="ＭＳ Ｐ明朝" charset="-128"/>
                <a:ea typeface="ＭＳ Ｐ明朝" charset="-128"/>
                <a:sym typeface="Calibri" pitchFamily="34" charset="0"/>
              </a:rPr>
              <a:t>Br</a:t>
            </a:r>
            <a:r>
              <a:rPr lang="ja-JP" altLang="en-US" sz="1800" b="1">
                <a:latin typeface="ＭＳ Ｐ明朝" charset="-128"/>
                <a:ea typeface="ＭＳ Ｐ明朝" charset="-128"/>
                <a:sym typeface="ＭＳ Ｐゴシック" charset="-128"/>
              </a:rPr>
              <a:t>差の積分</a:t>
            </a:r>
          </a:p>
          <a:p>
            <a:pPr>
              <a:buSzPct val="100000"/>
            </a:pPr>
            <a:r>
              <a:rPr lang="ja-JP" altLang="en-US" sz="1800" b="1">
                <a:latin typeface="ＭＳ Ｐ明朝" charset="-128"/>
                <a:ea typeface="ＭＳ Ｐ明朝" charset="-128"/>
                <a:sym typeface="ＭＳ Ｐゴシック" charset="-128"/>
              </a:rPr>
              <a:t>　　　　　　　　　に比例する。　　　　　　　　　</a:t>
            </a:r>
            <a:endParaRPr lang="en-US" sz="1800" b="1">
              <a:latin typeface="ＭＳ Ｐ明朝" charset="-128"/>
              <a:ea typeface="ＭＳ Ｐ明朝" charset="-128"/>
            </a:endParaRPr>
          </a:p>
        </p:txBody>
      </p:sp>
      <p:sp>
        <p:nvSpPr>
          <p:cNvPr id="7181" name="テキスト ボックス 21"/>
          <p:cNvSpPr>
            <a:spLocks noChangeArrowheads="1"/>
          </p:cNvSpPr>
          <p:nvPr/>
        </p:nvSpPr>
        <p:spPr bwMode="auto">
          <a:xfrm>
            <a:off x="106363" y="1700213"/>
            <a:ext cx="8212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SzPct val="100000"/>
              <a:buFontTx/>
              <a:buAutoNum type="alphaUcPeriod"/>
            </a:pPr>
            <a:r>
              <a:rPr lang="ja-JP" altLang="en-US" sz="1800" b="1">
                <a:latin typeface="ＭＳ Ｐ明朝" charset="-128"/>
                <a:ea typeface="ＭＳ Ｐ明朝" charset="-128"/>
                <a:sym typeface="ＭＳ Ｐゴシック" charset="-128"/>
              </a:rPr>
              <a:t>ある地点でのy-y'の傾きは、その位置での</a:t>
            </a:r>
            <a:r>
              <a:rPr lang="en-US" altLang="ja-JP" sz="1800" b="1">
                <a:latin typeface="ＭＳ Ｐ明朝" charset="-128"/>
                <a:ea typeface="ＭＳ Ｐ明朝" charset="-128"/>
                <a:sym typeface="Calibri" pitchFamily="34" charset="0"/>
              </a:rPr>
              <a:t>BR(r,y)</a:t>
            </a:r>
            <a:r>
              <a:rPr lang="ja-JP" altLang="en-US" sz="1800" b="1">
                <a:latin typeface="ＭＳ Ｐ明朝" charset="-128"/>
                <a:ea typeface="ＭＳ Ｐ明朝" charset="-128"/>
                <a:sym typeface="ＭＳ Ｐゴシック" charset="-128"/>
              </a:rPr>
              <a:t>と、</a:t>
            </a:r>
            <a:r>
              <a:rPr lang="en-US" altLang="ja-JP" sz="1800" b="1">
                <a:latin typeface="ＭＳ Ｐ明朝" charset="-128"/>
                <a:ea typeface="ＭＳ Ｐ明朝" charset="-128"/>
                <a:sym typeface="Calibri" pitchFamily="34" charset="0"/>
              </a:rPr>
              <a:t>V</a:t>
            </a:r>
            <a:r>
              <a:rPr lang="en-US" altLang="ja-JP" sz="1400" b="1">
                <a:latin typeface="ＭＳ Ｐ明朝" charset="-128"/>
                <a:ea typeface="ＭＳ Ｐ明朝" charset="-128"/>
                <a:sym typeface="Calibri" pitchFamily="34" charset="0"/>
              </a:rPr>
              <a:t>y</a:t>
            </a:r>
            <a:r>
              <a:rPr lang="en-US" altLang="ja-JP" sz="1800" b="1">
                <a:latin typeface="ＭＳ Ｐ明朝" charset="-128"/>
                <a:ea typeface="ＭＳ Ｐ明朝" charset="-128"/>
                <a:sym typeface="Calibri" pitchFamily="34" charset="0"/>
              </a:rPr>
              <a:t>, V</a:t>
            </a:r>
            <a:r>
              <a:rPr lang="en-US" altLang="ja-JP" sz="1400" b="1">
                <a:latin typeface="ＭＳ Ｐ明朝" charset="-128"/>
                <a:ea typeface="ＭＳ Ｐ明朝" charset="-128"/>
                <a:sym typeface="Calibri" pitchFamily="34" charset="0"/>
              </a:rPr>
              <a:t>L</a:t>
            </a:r>
            <a:r>
              <a:rPr lang="ja-JP" altLang="en-US" sz="1800" b="1">
                <a:latin typeface="ＭＳ Ｐ明朝" charset="-128"/>
                <a:ea typeface="ＭＳ Ｐ明朝" charset="-128"/>
                <a:sym typeface="Symbol" pitchFamily="18" charset="2"/>
              </a:rPr>
              <a:t>から算出できる。</a:t>
            </a:r>
            <a:endParaRPr lang="ja-JP" altLang="en-US" sz="1800" b="1">
              <a:latin typeface="ＭＳ Ｐ明朝" charset="-128"/>
              <a:ea typeface="ＭＳ Ｐ明朝" charset="-128"/>
            </a:endParaRPr>
          </a:p>
        </p:txBody>
      </p:sp>
      <p:pic>
        <p:nvPicPr>
          <p:cNvPr id="718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88113" y="2060575"/>
            <a:ext cx="2590800" cy="318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3" name="テキスト ボックス 10"/>
          <p:cNvSpPr>
            <a:spLocks noChangeArrowheads="1"/>
          </p:cNvSpPr>
          <p:nvPr/>
        </p:nvSpPr>
        <p:spPr bwMode="auto">
          <a:xfrm>
            <a:off x="7280275" y="2320925"/>
            <a:ext cx="12969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sym typeface="Symbol" pitchFamily="18" charset="2"/>
              </a:rPr>
              <a:t></a:t>
            </a:r>
            <a:r>
              <a:rPr lang="en-US" altLang="ja-JP" sz="1800">
                <a:sym typeface="Symbol" pitchFamily="18" charset="2"/>
              </a:rPr>
              <a:t>BR(r,y)</a:t>
            </a:r>
            <a:endParaRPr lang="ja-JP" altLang="en-US" sz="1800"/>
          </a:p>
        </p:txBody>
      </p:sp>
      <p:graphicFrame>
        <p:nvGraphicFramePr>
          <p:cNvPr id="7172" name="Object 10"/>
          <p:cNvGraphicFramePr>
            <a:graphicFrameLocks noChangeAspect="1"/>
          </p:cNvGraphicFramePr>
          <p:nvPr/>
        </p:nvGraphicFramePr>
        <p:xfrm>
          <a:off x="611188" y="3357563"/>
          <a:ext cx="893762" cy="447675"/>
        </p:xfrm>
        <a:graphic>
          <a:graphicData uri="http://schemas.openxmlformats.org/presentationml/2006/ole">
            <p:oleObj spid="_x0000_s7172" r:id="rId6" imgW="13411517" imgH="6705917" progId="Equation.3">
              <p:embed/>
            </p:oleObj>
          </a:graphicData>
        </a:graphic>
      </p:graphicFrame>
      <p:graphicFrame>
        <p:nvGraphicFramePr>
          <p:cNvPr id="7173" name="Object 12"/>
          <p:cNvGraphicFramePr>
            <a:graphicFrameLocks noChangeAspect="1"/>
          </p:cNvGraphicFramePr>
          <p:nvPr/>
        </p:nvGraphicFramePr>
        <p:xfrm>
          <a:off x="7064375" y="4437063"/>
          <a:ext cx="1016000" cy="228600"/>
        </p:xfrm>
        <a:graphic>
          <a:graphicData uri="http://schemas.openxmlformats.org/presentationml/2006/ole">
            <p:oleObj spid="_x0000_s7173" r:id="rId7" imgW="24384317" imgH="5486717" progId="Equation.3">
              <p:embed/>
            </p:oleObj>
          </a:graphicData>
        </a:graphic>
      </p:graphicFrame>
      <p:cxnSp>
        <p:nvCxnSpPr>
          <p:cNvPr id="7184" name="直線矢印コネクタ 7"/>
          <p:cNvCxnSpPr>
            <a:cxnSpLocks noChangeShapeType="1"/>
          </p:cNvCxnSpPr>
          <p:nvPr/>
        </p:nvCxnSpPr>
        <p:spPr bwMode="auto">
          <a:xfrm>
            <a:off x="7567613" y="2636838"/>
            <a:ext cx="288925" cy="1587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arrow" w="med" len="med"/>
            <a:tailEnd type="arrow" w="med" len="med"/>
          </a:ln>
        </p:spPr>
      </p:cxnSp>
      <p:graphicFrame>
        <p:nvGraphicFramePr>
          <p:cNvPr id="7174" name="Object 14"/>
          <p:cNvGraphicFramePr>
            <a:graphicFrameLocks noChangeAspect="1"/>
          </p:cNvGraphicFramePr>
          <p:nvPr/>
        </p:nvGraphicFramePr>
        <p:xfrm>
          <a:off x="5868988" y="5518150"/>
          <a:ext cx="1246187" cy="633413"/>
        </p:xfrm>
        <a:graphic>
          <a:graphicData uri="http://schemas.openxmlformats.org/presentationml/2006/ole">
            <p:oleObj spid="_x0000_s7174" r:id="rId8" imgW="876557" imgH="444557" progId="Equation.3">
              <p:embed/>
            </p:oleObj>
          </a:graphicData>
        </a:graphic>
      </p:graphicFrame>
      <p:sp>
        <p:nvSpPr>
          <p:cNvPr id="7185" name="Text Box 15"/>
          <p:cNvSpPr txBox="1">
            <a:spLocks noChangeArrowheads="1"/>
          </p:cNvSpPr>
          <p:nvPr/>
        </p:nvSpPr>
        <p:spPr bwMode="auto">
          <a:xfrm>
            <a:off x="106363" y="5605463"/>
            <a:ext cx="4752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SzPct val="100000"/>
              <a:buFontTx/>
              <a:buAutoNum type="alphaUcPeriod" startAt="4"/>
            </a:pPr>
            <a:r>
              <a:rPr lang="ja-JP" altLang="en-US" sz="1800" b="1">
                <a:latin typeface="ＭＳ Ｐ明朝" charset="-128"/>
                <a:ea typeface="ＭＳ Ｐ明朝" charset="-128"/>
              </a:rPr>
              <a:t>全軌道のy-x'の相関関係は次式を満足する。</a:t>
            </a:r>
          </a:p>
        </p:txBody>
      </p:sp>
      <p:sp>
        <p:nvSpPr>
          <p:cNvPr id="7186" name="テキスト ボックス 27"/>
          <p:cNvSpPr>
            <a:spLocks noChangeArrowheads="1"/>
          </p:cNvSpPr>
          <p:nvPr/>
        </p:nvSpPr>
        <p:spPr bwMode="auto">
          <a:xfrm>
            <a:off x="4932363" y="5591175"/>
            <a:ext cx="10810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Calibri" pitchFamily="34" charset="0"/>
              </a:rPr>
              <a:t>y-x'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slope</a:t>
            </a:r>
            <a:endParaRPr lang="ja-JP" altLang="en-US" sz="1800"/>
          </a:p>
        </p:txBody>
      </p:sp>
      <p:sp>
        <p:nvSpPr>
          <p:cNvPr id="7187" name="テキスト ボックス 28"/>
          <p:cNvSpPr>
            <a:spLocks noChangeArrowheads="1"/>
          </p:cNvSpPr>
          <p:nvPr/>
        </p:nvSpPr>
        <p:spPr bwMode="auto">
          <a:xfrm>
            <a:off x="106363" y="4603750"/>
            <a:ext cx="6338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SzPct val="100000"/>
              <a:buFontTx/>
              <a:buAutoNum type="alphaUcPeriod" startAt="3"/>
            </a:pPr>
            <a:r>
              <a:rPr lang="ja-JP" altLang="en-US" sz="1800" b="1">
                <a:latin typeface="ＭＳ Ｐ明朝" charset="-128"/>
                <a:ea typeface="ＭＳ Ｐ明朝" charset="-128"/>
                <a:sym typeface="ＭＳ Ｐゴシック" charset="-128"/>
              </a:rPr>
              <a:t>ある地点でのx'の広がりは、軌跡に沿った</a:t>
            </a:r>
            <a:r>
              <a:rPr lang="en-US" altLang="ja-JP" sz="1800" b="1">
                <a:latin typeface="ＭＳ Ｐ明朝" charset="-128"/>
                <a:ea typeface="ＭＳ Ｐ明朝" charset="-128"/>
                <a:sym typeface="Calibri" pitchFamily="34" charset="0"/>
              </a:rPr>
              <a:t>Br</a:t>
            </a:r>
            <a:r>
              <a:rPr lang="ja-JP" altLang="en-US" sz="1800" b="1">
                <a:latin typeface="ＭＳ Ｐ明朝" charset="-128"/>
                <a:ea typeface="ＭＳ Ｐ明朝" charset="-128"/>
                <a:sym typeface="Symbol" pitchFamily="18" charset="2"/>
              </a:rPr>
              <a:t>Vy</a:t>
            </a:r>
            <a:r>
              <a:rPr lang="ja-JP" altLang="en-US" sz="1800" b="1">
                <a:latin typeface="ＭＳ Ｐ明朝" charset="-128"/>
                <a:ea typeface="ＭＳ Ｐ明朝" charset="-128"/>
                <a:sym typeface="ＭＳ Ｐゴシック" charset="-128"/>
              </a:rPr>
              <a:t>差の積分　</a:t>
            </a:r>
          </a:p>
          <a:p>
            <a:pPr>
              <a:buSzPct val="100000"/>
            </a:pPr>
            <a:r>
              <a:rPr lang="ja-JP" altLang="en-US" sz="1800" b="1">
                <a:latin typeface="ＭＳ Ｐ明朝" charset="-128"/>
                <a:ea typeface="ＭＳ Ｐ明朝" charset="-128"/>
                <a:sym typeface="ＭＳ Ｐゴシック" charset="-128"/>
              </a:rPr>
              <a:t>　　　　　　　　　      に比例する。　　　　　　　　　</a:t>
            </a:r>
            <a:endParaRPr lang="en-US" sz="1800" b="1">
              <a:latin typeface="ＭＳ Ｐ明朝" charset="-128"/>
              <a:ea typeface="ＭＳ Ｐ明朝" charset="-128"/>
            </a:endParaRPr>
          </a:p>
        </p:txBody>
      </p:sp>
      <p:graphicFrame>
        <p:nvGraphicFramePr>
          <p:cNvPr id="7175" name="Object 18"/>
          <p:cNvGraphicFramePr>
            <a:graphicFrameLocks noChangeAspect="1"/>
          </p:cNvGraphicFramePr>
          <p:nvPr/>
        </p:nvGraphicFramePr>
        <p:xfrm>
          <a:off x="619125" y="4903788"/>
          <a:ext cx="1268413" cy="361950"/>
        </p:xfrm>
        <a:graphic>
          <a:graphicData uri="http://schemas.openxmlformats.org/presentationml/2006/ole">
            <p:oleObj spid="_x0000_s7175" r:id="rId9" imgW="978077" imgH="279677" progId="Equation.3">
              <p:embed/>
            </p:oleObj>
          </a:graphicData>
        </a:graphic>
      </p:graphicFrame>
      <p:sp>
        <p:nvSpPr>
          <p:cNvPr id="7188" name="雲形吹き出し 56"/>
          <p:cNvSpPr>
            <a:spLocks noChangeArrowheads="1"/>
          </p:cNvSpPr>
          <p:nvPr/>
        </p:nvSpPr>
        <p:spPr bwMode="auto">
          <a:xfrm>
            <a:off x="3492500" y="3717925"/>
            <a:ext cx="3025775" cy="720725"/>
          </a:xfrm>
          <a:prstGeom prst="cloudCallout">
            <a:avLst>
              <a:gd name="adj1" fmla="val -61824"/>
              <a:gd name="adj2" fmla="val -71278"/>
            </a:avLst>
          </a:prstGeom>
          <a:solidFill>
            <a:srgbClr val="FF99CC"/>
          </a:solidFill>
          <a:ln w="25400">
            <a:solidFill>
              <a:srgbClr val="FF00F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300">
                <a:latin typeface="Calibri" pitchFamily="34" charset="0"/>
                <a:sym typeface="Calibri" pitchFamily="34" charset="0"/>
              </a:rPr>
              <a:t>ステアリングに関係するか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CA11C1-F8D4-4DC1-855E-18F08F4FA611}" type="slidenum">
              <a:rPr lang="ja-JP" altLang="en-US">
                <a:latin typeface="Arial" charset="0"/>
                <a:ea typeface="ＭＳ Ｐゴシック" charset="-128"/>
              </a:rPr>
              <a:pPr/>
              <a:t>13</a:t>
            </a:fld>
            <a:endParaRPr lang="ja-JP" altLang="en-US" sz="180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03" name="タイトル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0" indent="0" eaLnBrk="1" hangingPunct="1"/>
            <a:r>
              <a:rPr lang="zh-CN" smtClean="0"/>
              <a:t>次回までの宿題</a:t>
            </a:r>
          </a:p>
        </p:txBody>
      </p:sp>
      <p:sp>
        <p:nvSpPr>
          <p:cNvPr id="25604" name="コンテンツ プレースホルダ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78850" cy="4525963"/>
          </a:xfrm>
        </p:spPr>
        <p:txBody>
          <a:bodyPr/>
          <a:lstStyle/>
          <a:p>
            <a:pPr marL="342900" indent="-342900" algn="l" eaLnBrk="1" hangingPunct="1">
              <a:buFont typeface="Arial" charset="0"/>
              <a:buChar char="•"/>
            </a:pPr>
            <a:r>
              <a:rPr lang="ja-JP" altLang="en-US" smtClean="0"/>
              <a:t>入射部分</a:t>
            </a:r>
            <a:r>
              <a:rPr lang="en-US" altLang="ja-JP" smtClean="0"/>
              <a:t>(</a:t>
            </a:r>
            <a:r>
              <a:rPr lang="ja-JP" altLang="en-US" smtClean="0"/>
              <a:t>高さ</a:t>
            </a:r>
            <a:r>
              <a:rPr lang="en-US" altLang="ja-JP" smtClean="0"/>
              <a:t>50~110cm)</a:t>
            </a:r>
            <a:r>
              <a:rPr lang="ja-JP" altLang="en-US" smtClean="0"/>
              <a:t>くらいの領域の誤差磁場の評価</a:t>
            </a:r>
          </a:p>
          <a:p>
            <a:pPr marL="742950" lvl="1" indent="-285750" algn="l" eaLnBrk="1" hangingPunct="1">
              <a:buFont typeface="Arial" charset="0"/>
              <a:buChar char="–"/>
            </a:pPr>
            <a:r>
              <a:rPr lang="ja-JP" altLang="en-US" smtClean="0"/>
              <a:t>前頁より、誤差の蓄積</a:t>
            </a:r>
            <a:r>
              <a:rPr lang="en-US" altLang="ja-JP" smtClean="0"/>
              <a:t>10tesla/50m</a:t>
            </a:r>
            <a:r>
              <a:rPr lang="ja-JP" altLang="en-US" smtClean="0"/>
              <a:t>程度は許される。ローカルに</a:t>
            </a:r>
            <a:r>
              <a:rPr lang="en-US" altLang="ja-JP" smtClean="0"/>
              <a:t>0.2%/cm</a:t>
            </a:r>
            <a:r>
              <a:rPr lang="ja-JP" altLang="en-US" smtClean="0"/>
              <a:t>くらい？甘すぎやしないか</a:t>
            </a:r>
            <a:r>
              <a:rPr lang="en-US" altLang="ja-JP" smtClean="0"/>
              <a:t>?</a:t>
            </a:r>
            <a:endParaRPr lang="ja-JP" altLang="en-US" smtClean="0"/>
          </a:p>
          <a:p>
            <a:pPr marL="742950" lvl="1" indent="-285750" algn="l" eaLnBrk="1" hangingPunct="1">
              <a:buFont typeface="Arial" charset="0"/>
              <a:buChar char="–"/>
            </a:pPr>
            <a:r>
              <a:rPr lang="ja-JP" altLang="en-US" smtClean="0"/>
              <a:t>トンネルの有無、竹輪サイズの違う磁場と軌跡の関係を比較する、</a:t>
            </a:r>
          </a:p>
          <a:p>
            <a:pPr marL="742950" lvl="1" indent="-285750" algn="l" eaLnBrk="1" hangingPunct="1">
              <a:buFont typeface="Arial" charset="0"/>
              <a:buChar char="–"/>
            </a:pPr>
            <a:r>
              <a:rPr lang="en-US" altLang="ja-JP" smtClean="0"/>
              <a:t>OPERA</a:t>
            </a:r>
            <a:r>
              <a:rPr lang="ja-JP" altLang="en-US" smtClean="0"/>
              <a:t>で誤差磁場モデルを作って評価する。</a:t>
            </a: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ja-JP" altLang="en-US" smtClean="0"/>
              <a:t>トンネル外でのステアリングを試みる。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F59147-F413-43B0-B81E-DAAC0272F390}" type="slidenum">
              <a:rPr lang="ja-JP" altLang="en-US">
                <a:latin typeface="Arial" charset="0"/>
                <a:ea typeface="ＭＳ Ｐゴシック" charset="-128"/>
              </a:rPr>
              <a:pPr/>
              <a:t>2</a:t>
            </a:fld>
            <a:endParaRPr lang="ja-JP" altLang="en-US" sz="180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2150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3860800"/>
            <a:ext cx="3097212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836613"/>
            <a:ext cx="3209925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タイトル 1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0"/>
            <a:ext cx="8229600" cy="692150"/>
          </a:xfrm>
        </p:spPr>
        <p:txBody>
          <a:bodyPr/>
          <a:lstStyle/>
          <a:p>
            <a:pPr marL="0" indent="0" eaLnBrk="1" hangingPunct="1"/>
            <a:r>
              <a:rPr lang="ja-JP" altLang="en-US" sz="3600" smtClean="0"/>
              <a:t>貯蔵軌道面　</a:t>
            </a:r>
            <a:r>
              <a:rPr lang="en-US" altLang="ja-JP" sz="3600" smtClean="0"/>
              <a:t>(</a:t>
            </a:r>
            <a:r>
              <a:rPr lang="ja-JP" altLang="en-US" sz="3600" smtClean="0"/>
              <a:t>高さ</a:t>
            </a:r>
            <a:r>
              <a:rPr lang="en-US" altLang="ja-JP" sz="3600" smtClean="0"/>
              <a:t>0cm)</a:t>
            </a:r>
            <a:endParaRPr lang="ja-JP" altLang="en-US" sz="3600" smtClean="0"/>
          </a:p>
        </p:txBody>
      </p:sp>
      <p:pic>
        <p:nvPicPr>
          <p:cNvPr id="215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836613"/>
            <a:ext cx="5329238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角丸四角形吹き出し 3"/>
          <p:cNvSpPr>
            <a:spLocks noChangeArrowheads="1"/>
          </p:cNvSpPr>
          <p:nvPr/>
        </p:nvSpPr>
        <p:spPr bwMode="auto">
          <a:xfrm>
            <a:off x="250825" y="4437063"/>
            <a:ext cx="5257800" cy="2160587"/>
          </a:xfrm>
          <a:prstGeom prst="wedgeRoundRectCallout">
            <a:avLst>
              <a:gd name="adj1" fmla="val 22699"/>
              <a:gd name="adj2" fmla="val -68764"/>
              <a:gd name="adj3" fmla="val 16667"/>
            </a:avLst>
          </a:prstGeom>
          <a:solidFill>
            <a:schemeClr val="bg1"/>
          </a:solidFill>
          <a:ln w="25400">
            <a:solidFill>
              <a:srgbClr val="395E8A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buFontTx/>
              <a:buAutoNum type="arabicPeriod"/>
            </a:pPr>
            <a:r>
              <a:rPr lang="ja-JP" altLang="en-US">
                <a:latin typeface="ＭＳ Ｐゴシック" charset="-128"/>
                <a:sym typeface="ＭＳ Ｐゴシック" charset="-128"/>
              </a:rPr>
              <a:t>ソレノイド軸方向高さゼロ。基準軌道に対し、径方向に</a:t>
            </a:r>
            <a:r>
              <a:rPr lang="en-US" altLang="ja-JP">
                <a:latin typeface="Calibri" pitchFamily="34" charset="0"/>
                <a:sym typeface="Calibri" pitchFamily="34" charset="0"/>
              </a:rPr>
              <a:t>-5mm ~ +7mm,</a:t>
            </a:r>
            <a:r>
              <a:rPr lang="ja-JP" altLang="en-US">
                <a:latin typeface="ＭＳ Ｐゴシック" charset="-128"/>
                <a:sym typeface="ＭＳ Ｐゴシック" charset="-128"/>
              </a:rPr>
              <a:t>　ソレノイド軸方向に</a:t>
            </a:r>
            <a:r>
              <a:rPr lang="en-US" altLang="ja-JP">
                <a:latin typeface="Calibri" pitchFamily="34" charset="0"/>
                <a:sym typeface="Calibri" pitchFamily="34" charset="0"/>
              </a:rPr>
              <a:t>±0.3mm </a:t>
            </a:r>
            <a:r>
              <a:rPr lang="ja-JP" altLang="en-US">
                <a:latin typeface="ＭＳ Ｐゴシック" charset="-128"/>
                <a:sym typeface="ＭＳ Ｐゴシック" charset="-128"/>
              </a:rPr>
              <a:t>ずらした位置から逆軌道を計算し、トンネルを通過するかどうか確認する。</a:t>
            </a:r>
          </a:p>
          <a:p>
            <a:pPr marL="342900" indent="-342900">
              <a:buFontTx/>
              <a:buAutoNum type="arabicPeriod"/>
            </a:pPr>
            <a:r>
              <a:rPr lang="ja-JP" altLang="en-US">
                <a:latin typeface="ＭＳ Ｐゴシック" charset="-128"/>
                <a:sym typeface="ＭＳ Ｐゴシック" charset="-128"/>
              </a:rPr>
              <a:t>初期運動量は基準と同じ。初期位置だけずらす。</a:t>
            </a:r>
          </a:p>
          <a:p>
            <a:pPr marL="342900" indent="-342900">
              <a:buFontTx/>
              <a:buAutoNum type="arabicPeriod"/>
            </a:pPr>
            <a:r>
              <a:rPr lang="ja-JP" altLang="en-US">
                <a:latin typeface="ＭＳ Ｐゴシック" charset="-128"/>
                <a:sym typeface="ＭＳ Ｐゴシック" charset="-128"/>
              </a:rPr>
              <a:t>総数</a:t>
            </a:r>
            <a:r>
              <a:rPr lang="en-US" altLang="ja-JP">
                <a:latin typeface="Calibri" pitchFamily="34" charset="0"/>
                <a:sym typeface="Calibri" pitchFamily="34" charset="0"/>
              </a:rPr>
              <a:t>50×11=550</a:t>
            </a:r>
            <a:r>
              <a:rPr lang="ja-JP" altLang="en-US">
                <a:latin typeface="ＭＳ Ｐゴシック" charset="-128"/>
                <a:sym typeface="ＭＳ Ｐゴシック" charset="-128"/>
              </a:rPr>
              <a:t>点の初期位置。</a:t>
            </a:r>
          </a:p>
          <a:p>
            <a:pPr marL="342900" indent="-342900">
              <a:buFontTx/>
              <a:buAutoNum type="arabicPeriod"/>
            </a:pPr>
            <a:r>
              <a:rPr lang="ja-JP" altLang="en-US">
                <a:latin typeface="ＭＳ Ｐゴシック" charset="-128"/>
                <a:sym typeface="ＭＳ Ｐゴシック" charset="-128"/>
              </a:rPr>
              <a:t>右上図は全</a:t>
            </a:r>
            <a:r>
              <a:rPr lang="en-US" altLang="ja-JP">
                <a:latin typeface="Calibri" pitchFamily="34" charset="0"/>
                <a:sym typeface="Calibri" pitchFamily="34" charset="0"/>
              </a:rPr>
              <a:t>550</a:t>
            </a:r>
            <a:r>
              <a:rPr lang="ja-JP" altLang="en-US">
                <a:latin typeface="ＭＳ Ｐゴシック" charset="-128"/>
                <a:sym typeface="ＭＳ Ｐゴシック" charset="-128"/>
              </a:rPr>
              <a:t>軌跡の初期位置で、右下図はトンネルを通過したもののみ示す。基準軌跡の初期値</a:t>
            </a:r>
            <a:r>
              <a:rPr lang="en-US" altLang="ja-JP">
                <a:latin typeface="Calibri" pitchFamily="34" charset="0"/>
                <a:sym typeface="Calibri" pitchFamily="34" charset="0"/>
              </a:rPr>
              <a:t>(R=33.3cm, y=0cm</a:t>
            </a:r>
            <a:r>
              <a:rPr lang="ja-JP" altLang="en-US">
                <a:latin typeface="ＭＳ Ｐゴシック" charset="-128"/>
                <a:sym typeface="ＭＳ Ｐゴシック" charset="-128"/>
              </a:rPr>
              <a:t>、○で示す</a:t>
            </a:r>
            <a:r>
              <a:rPr lang="en-US" altLang="ja-JP">
                <a:latin typeface="Calibri" pitchFamily="34" charset="0"/>
                <a:sym typeface="Calibri" pitchFamily="34" charset="0"/>
              </a:rPr>
              <a:t>)</a:t>
            </a:r>
            <a:r>
              <a:rPr lang="ja-JP" altLang="en-US">
                <a:latin typeface="ＭＳ Ｐゴシック" charset="-128"/>
                <a:sym typeface="ＭＳ Ｐゴシック" charset="-128"/>
              </a:rPr>
              <a:t>が原点になる。</a:t>
            </a:r>
            <a:endParaRPr lang="ja-JP" altLang="en-US" sz="1800"/>
          </a:p>
        </p:txBody>
      </p:sp>
      <p:sp>
        <p:nvSpPr>
          <p:cNvPr id="21512" name="テキスト ボックス 7"/>
          <p:cNvSpPr>
            <a:spLocks noChangeArrowheads="1"/>
          </p:cNvSpPr>
          <p:nvPr/>
        </p:nvSpPr>
        <p:spPr bwMode="auto">
          <a:xfrm>
            <a:off x="6443663" y="2852738"/>
            <a:ext cx="216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>
                <a:latin typeface="Calibri" pitchFamily="34" charset="0"/>
                <a:sym typeface="ＭＳ Ｐゴシック" charset="-128"/>
              </a:rPr>
              <a:t>径方向に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1mm</a:t>
            </a:r>
            <a:r>
              <a:rPr lang="ja-JP" altLang="en-US" sz="1400">
                <a:latin typeface="Calibri" pitchFamily="34" charset="0"/>
                <a:sym typeface="ＭＳ Ｐゴシック" charset="-128"/>
              </a:rPr>
              <a:t>ピッチで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11</a:t>
            </a:r>
            <a:r>
              <a:rPr lang="ja-JP" altLang="en-US" sz="1400">
                <a:latin typeface="Calibri" pitchFamily="34" charset="0"/>
                <a:sym typeface="ＭＳ Ｐゴシック" charset="-128"/>
              </a:rPr>
              <a:t>ヶ所の初期位置を試す。</a:t>
            </a:r>
            <a:endParaRPr lang="ja-JP" altLang="en-US" sz="1800"/>
          </a:p>
        </p:txBody>
      </p:sp>
      <p:sp>
        <p:nvSpPr>
          <p:cNvPr id="21513" name="角丸四角形吹き出し 9"/>
          <p:cNvSpPr>
            <a:spLocks noChangeArrowheads="1"/>
          </p:cNvSpPr>
          <p:nvPr/>
        </p:nvSpPr>
        <p:spPr bwMode="auto">
          <a:xfrm>
            <a:off x="6372225" y="1270000"/>
            <a:ext cx="2235200" cy="358775"/>
          </a:xfrm>
          <a:prstGeom prst="wedgeRoundRectCallout">
            <a:avLst>
              <a:gd name="adj1" fmla="val -37880"/>
              <a:gd name="adj2" fmla="val 119134"/>
              <a:gd name="adj3" fmla="val 16667"/>
            </a:avLst>
          </a:prstGeom>
          <a:noFill/>
          <a:ln w="25400">
            <a:solidFill>
              <a:srgbClr val="395E8A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>
                <a:latin typeface="Calibri" pitchFamily="34" charset="0"/>
                <a:sym typeface="Calibri" pitchFamily="34" charset="0"/>
              </a:rPr>
              <a:t>550</a:t>
            </a:r>
            <a:r>
              <a:rPr lang="ja-JP" altLang="en-US">
                <a:latin typeface="ＭＳ Ｐゴシック" charset="-128"/>
                <a:sym typeface="ＭＳ Ｐゴシック" charset="-128"/>
              </a:rPr>
              <a:t>点の初期位置</a:t>
            </a:r>
            <a:endParaRPr lang="ja-JP" altLang="en-US" sz="1800"/>
          </a:p>
        </p:txBody>
      </p:sp>
      <p:sp>
        <p:nvSpPr>
          <p:cNvPr id="21514" name="角丸四角形吹き出し 11"/>
          <p:cNvSpPr>
            <a:spLocks noChangeArrowheads="1"/>
          </p:cNvSpPr>
          <p:nvPr/>
        </p:nvSpPr>
        <p:spPr bwMode="auto">
          <a:xfrm>
            <a:off x="6372225" y="4221163"/>
            <a:ext cx="1800225" cy="503237"/>
          </a:xfrm>
          <a:prstGeom prst="wedgeRoundRectCallout">
            <a:avLst>
              <a:gd name="adj1" fmla="val -6185"/>
              <a:gd name="adj2" fmla="val 94625"/>
              <a:gd name="adj3" fmla="val 16667"/>
            </a:avLst>
          </a:prstGeom>
          <a:noFill/>
          <a:ln w="25400">
            <a:solidFill>
              <a:srgbClr val="395E8A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>
                <a:latin typeface="ＭＳ Ｐゴシック" charset="-128"/>
                <a:sym typeface="ＭＳ Ｐゴシック" charset="-128"/>
              </a:rPr>
              <a:t>トンネルを通過したもののみ表示</a:t>
            </a:r>
            <a:endParaRPr lang="ja-JP" altLang="en-US" sz="1800"/>
          </a:p>
        </p:txBody>
      </p:sp>
      <p:cxnSp>
        <p:nvCxnSpPr>
          <p:cNvPr id="21515" name="直線矢印コネクタ 13"/>
          <p:cNvCxnSpPr>
            <a:cxnSpLocks noChangeShapeType="1"/>
          </p:cNvCxnSpPr>
          <p:nvPr/>
        </p:nvCxnSpPr>
        <p:spPr bwMode="auto">
          <a:xfrm>
            <a:off x="3967163" y="3808413"/>
            <a:ext cx="215900" cy="144462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 type="arrow" w="med" len="med"/>
            <a:tailEnd type="arrow" w="med" len="med"/>
          </a:ln>
        </p:spPr>
      </p:cxnSp>
      <p:sp>
        <p:nvSpPr>
          <p:cNvPr id="21516" name="テキスト ボックス 16"/>
          <p:cNvSpPr>
            <a:spLocks noChangeArrowheads="1"/>
          </p:cNvSpPr>
          <p:nvPr/>
        </p:nvSpPr>
        <p:spPr bwMode="auto">
          <a:xfrm>
            <a:off x="4283075" y="3860800"/>
            <a:ext cx="720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latin typeface="Calibri" pitchFamily="34" charset="0"/>
                <a:sym typeface="Calibri" pitchFamily="34" charset="0"/>
              </a:rPr>
              <a:t>9mm</a:t>
            </a:r>
            <a:endParaRPr lang="ja-JP" altLang="en-US" sz="1800"/>
          </a:p>
        </p:txBody>
      </p:sp>
      <p:sp>
        <p:nvSpPr>
          <p:cNvPr id="21517" name="テキスト ボックス 19"/>
          <p:cNvSpPr>
            <a:spLocks noChangeArrowheads="1"/>
          </p:cNvSpPr>
          <p:nvPr/>
        </p:nvSpPr>
        <p:spPr bwMode="auto">
          <a:xfrm>
            <a:off x="7092950" y="5876925"/>
            <a:ext cx="143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latin typeface="Calibri" pitchFamily="34" charset="0"/>
                <a:sym typeface="Calibri" pitchFamily="34" charset="0"/>
              </a:rPr>
              <a:t>R=33.3cm</a:t>
            </a:r>
            <a:endParaRPr lang="ja-JP" altLang="en-US" sz="1800"/>
          </a:p>
        </p:txBody>
      </p:sp>
      <p:cxnSp>
        <p:nvCxnSpPr>
          <p:cNvPr id="21518" name="直線矢印コネクタ 21"/>
          <p:cNvCxnSpPr>
            <a:cxnSpLocks noChangeShapeType="1"/>
          </p:cNvCxnSpPr>
          <p:nvPr/>
        </p:nvCxnSpPr>
        <p:spPr bwMode="auto">
          <a:xfrm flipV="1">
            <a:off x="7102475" y="5661025"/>
            <a:ext cx="0" cy="576263"/>
          </a:xfrm>
          <a:prstGeom prst="straightConnector1">
            <a:avLst/>
          </a:prstGeom>
          <a:noFill/>
          <a:ln w="28575">
            <a:solidFill>
              <a:srgbClr val="0000FF"/>
            </a:solidFill>
            <a:prstDash val="sysDot"/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2B8FF2-94FD-490A-9C50-45A3EDA798A6}" type="slidenum">
              <a:rPr lang="ja-JP" altLang="en-US">
                <a:latin typeface="Arial" charset="0"/>
                <a:ea typeface="ＭＳ Ｐゴシック" charset="-128"/>
              </a:rPr>
              <a:pPr/>
              <a:t>3</a:t>
            </a:fld>
            <a:endParaRPr lang="ja-JP" altLang="en-US" sz="180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" y="908050"/>
            <a:ext cx="1774825" cy="249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3581400"/>
            <a:ext cx="6192838" cy="322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395288"/>
            <a:ext cx="6215062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星 5 5"/>
          <p:cNvSpPr>
            <a:spLocks noChangeArrowheads="1"/>
          </p:cNvSpPr>
          <p:nvPr/>
        </p:nvSpPr>
        <p:spPr bwMode="auto">
          <a:xfrm>
            <a:off x="449263" y="1241425"/>
            <a:ext cx="215900" cy="215900"/>
          </a:xfrm>
          <a:prstGeom prst="star5">
            <a:avLst/>
          </a:prstGeom>
          <a:noFill/>
          <a:ln w="25400" cap="flat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ja-JP" sz="1800">
              <a:solidFill>
                <a:srgbClr val="FFFFFF"/>
              </a:solidFill>
              <a:latin typeface="ＭＳ Ｐゴシック" pitchFamily="50" charset="-128"/>
              <a:ea typeface="ＭＳ Ｐゴシック" pitchFamily="50" charset="-128"/>
              <a:sym typeface="ＭＳ Ｐゴシック" pitchFamily="50" charset="-128"/>
            </a:endParaRPr>
          </a:p>
        </p:txBody>
      </p:sp>
      <p:sp>
        <p:nvSpPr>
          <p:cNvPr id="22535" name="角丸四角形吹き出し 6"/>
          <p:cNvSpPr>
            <a:spLocks noChangeArrowheads="1"/>
          </p:cNvSpPr>
          <p:nvPr/>
        </p:nvSpPr>
        <p:spPr bwMode="auto">
          <a:xfrm>
            <a:off x="682625" y="549275"/>
            <a:ext cx="1944688" cy="358775"/>
          </a:xfrm>
          <a:prstGeom prst="wedgeRoundRectCallout">
            <a:avLst>
              <a:gd name="adj1" fmla="val -51065"/>
              <a:gd name="adj2" fmla="val 106556"/>
              <a:gd name="adj3" fmla="val 16667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800">
                <a:solidFill>
                  <a:srgbClr val="FFFFFF"/>
                </a:solidFill>
                <a:latin typeface="ＭＳ Ｐゴシック" charset="-128"/>
                <a:sym typeface="ＭＳ Ｐゴシック" charset="-128"/>
              </a:rPr>
              <a:t>高さ</a:t>
            </a:r>
            <a:r>
              <a:rPr lang="en-US" altLang="ja-JP" sz="18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95cm</a:t>
            </a:r>
            <a:r>
              <a:rPr lang="ja-JP" altLang="en-US" sz="1800">
                <a:solidFill>
                  <a:srgbClr val="FFFFFF"/>
                </a:solidFill>
                <a:latin typeface="ＭＳ Ｐゴシック" charset="-128"/>
                <a:sym typeface="ＭＳ Ｐゴシック" charset="-128"/>
              </a:rPr>
              <a:t>あたり</a:t>
            </a:r>
            <a:endParaRPr lang="ja-JP" altLang="en-US" sz="1800"/>
          </a:p>
        </p:txBody>
      </p:sp>
      <p:sp>
        <p:nvSpPr>
          <p:cNvPr id="22536" name="角丸四角形吹き出し 12"/>
          <p:cNvSpPr>
            <a:spLocks noChangeArrowheads="1"/>
          </p:cNvSpPr>
          <p:nvPr/>
        </p:nvSpPr>
        <p:spPr bwMode="auto">
          <a:xfrm>
            <a:off x="3276600" y="4076700"/>
            <a:ext cx="1800225" cy="504825"/>
          </a:xfrm>
          <a:prstGeom prst="wedgeRoundRectCallout">
            <a:avLst>
              <a:gd name="adj1" fmla="val -6185"/>
              <a:gd name="adj2" fmla="val 94625"/>
              <a:gd name="adj3" fmla="val 16667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>
                <a:latin typeface="ＭＳ Ｐゴシック" charset="-128"/>
                <a:sym typeface="ＭＳ Ｐゴシック" charset="-128"/>
              </a:rPr>
              <a:t>トンネルを通過したもののみ表示</a:t>
            </a:r>
            <a:endParaRPr lang="ja-JP" altLang="en-US" sz="1800"/>
          </a:p>
        </p:txBody>
      </p:sp>
      <p:sp>
        <p:nvSpPr>
          <p:cNvPr id="22537" name="直線コネクタ 14"/>
          <p:cNvSpPr>
            <a:spLocks noChangeShapeType="1"/>
          </p:cNvSpPr>
          <p:nvPr/>
        </p:nvSpPr>
        <p:spPr bwMode="auto">
          <a:xfrm>
            <a:off x="2482850" y="3717925"/>
            <a:ext cx="64817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38" name="角丸四角形吹き出し 15"/>
          <p:cNvSpPr>
            <a:spLocks noChangeArrowheads="1"/>
          </p:cNvSpPr>
          <p:nvPr/>
        </p:nvSpPr>
        <p:spPr bwMode="auto">
          <a:xfrm>
            <a:off x="6443663" y="5661025"/>
            <a:ext cx="1800225" cy="504825"/>
          </a:xfrm>
          <a:prstGeom prst="wedgeRoundRectCallout">
            <a:avLst>
              <a:gd name="adj1" fmla="val -3074"/>
              <a:gd name="adj2" fmla="val -103440"/>
              <a:gd name="adj3" fmla="val 16667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>
                <a:latin typeface="ＭＳ Ｐゴシック" charset="-128"/>
                <a:sym typeface="ＭＳ Ｐゴシック" charset="-128"/>
              </a:rPr>
              <a:t>トンネルを通過したもののみ表示</a:t>
            </a:r>
            <a:endParaRPr lang="ja-JP" altLang="en-US" sz="1800"/>
          </a:p>
        </p:txBody>
      </p:sp>
      <p:sp>
        <p:nvSpPr>
          <p:cNvPr id="22539" name="正方形/長方形 16"/>
          <p:cNvSpPr>
            <a:spLocks noChangeArrowheads="1"/>
          </p:cNvSpPr>
          <p:nvPr/>
        </p:nvSpPr>
        <p:spPr bwMode="auto">
          <a:xfrm>
            <a:off x="3276600" y="2781300"/>
            <a:ext cx="2016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>
                <a:latin typeface="Calibri" pitchFamily="34" charset="0"/>
                <a:sym typeface="ＭＳ Ｐゴシック" charset="-128"/>
              </a:rPr>
              <a:t>全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450</a:t>
            </a:r>
            <a:r>
              <a:rPr lang="ja-JP" altLang="en-US" sz="1400">
                <a:latin typeface="Calibri" pitchFamily="34" charset="0"/>
                <a:sym typeface="ＭＳ Ｐゴシック" charset="-128"/>
              </a:rPr>
              <a:t>軌跡の位相空間</a:t>
            </a:r>
            <a:endParaRPr lang="ja-JP" altLang="en-US" sz="1800"/>
          </a:p>
        </p:txBody>
      </p:sp>
      <p:sp>
        <p:nvSpPr>
          <p:cNvPr id="22540" name="正方形/長方形 17"/>
          <p:cNvSpPr>
            <a:spLocks noChangeArrowheads="1"/>
          </p:cNvSpPr>
          <p:nvPr/>
        </p:nvSpPr>
        <p:spPr bwMode="auto">
          <a:xfrm>
            <a:off x="6156325" y="2852738"/>
            <a:ext cx="2016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>
                <a:latin typeface="Calibri" pitchFamily="34" charset="0"/>
                <a:sym typeface="ＭＳ Ｐゴシック" charset="-128"/>
              </a:rPr>
              <a:t>全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450</a:t>
            </a:r>
            <a:r>
              <a:rPr lang="ja-JP" altLang="en-US" sz="1400">
                <a:latin typeface="Calibri" pitchFamily="34" charset="0"/>
                <a:sym typeface="ＭＳ Ｐゴシック" charset="-128"/>
              </a:rPr>
              <a:t>軌跡の位相空間</a:t>
            </a:r>
            <a:endParaRPr lang="ja-JP" altLang="en-US" sz="1800"/>
          </a:p>
        </p:txBody>
      </p:sp>
      <p:sp>
        <p:nvSpPr>
          <p:cNvPr id="22541" name="正方形/長方形 18"/>
          <p:cNvSpPr>
            <a:spLocks noChangeArrowheads="1"/>
          </p:cNvSpPr>
          <p:nvPr/>
        </p:nvSpPr>
        <p:spPr bwMode="auto">
          <a:xfrm>
            <a:off x="250825" y="4652963"/>
            <a:ext cx="26654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>
                <a:latin typeface="Calibri" pitchFamily="34" charset="0"/>
                <a:sym typeface="ＭＳ Ｐゴシック" charset="-128"/>
              </a:rPr>
              <a:t>高さ</a:t>
            </a:r>
            <a:r>
              <a:rPr lang="en-US" altLang="ja-JP" sz="2400">
                <a:latin typeface="Calibri" pitchFamily="34" charset="0"/>
                <a:sym typeface="Calibri" pitchFamily="34" charset="0"/>
              </a:rPr>
              <a:t>95cm</a:t>
            </a:r>
            <a:r>
              <a:rPr lang="ja-JP" altLang="en-US" sz="2400">
                <a:latin typeface="Calibri" pitchFamily="34" charset="0"/>
                <a:sym typeface="ＭＳ Ｐゴシック" charset="-128"/>
              </a:rPr>
              <a:t>の地点のアクセプタンス</a:t>
            </a:r>
            <a:endParaRPr lang="ja-JP" altLang="en-US" sz="1800"/>
          </a:p>
        </p:txBody>
      </p:sp>
      <p:sp>
        <p:nvSpPr>
          <p:cNvPr id="22542" name="テキスト ボックス 20"/>
          <p:cNvSpPr>
            <a:spLocks noChangeArrowheads="1"/>
          </p:cNvSpPr>
          <p:nvPr/>
        </p:nvSpPr>
        <p:spPr bwMode="auto">
          <a:xfrm>
            <a:off x="3492500" y="6092825"/>
            <a:ext cx="1150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径方向</a:t>
            </a:r>
            <a:endParaRPr lang="ja-JP" altLang="en-US" sz="1800"/>
          </a:p>
        </p:txBody>
      </p:sp>
      <p:sp>
        <p:nvSpPr>
          <p:cNvPr id="22543" name="テキスト ボックス 21"/>
          <p:cNvSpPr>
            <a:spLocks noChangeArrowheads="1"/>
          </p:cNvSpPr>
          <p:nvPr/>
        </p:nvSpPr>
        <p:spPr bwMode="auto">
          <a:xfrm>
            <a:off x="7380288" y="4076700"/>
            <a:ext cx="1152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軸方向</a:t>
            </a:r>
            <a:endParaRPr lang="ja-JP" altLang="en-US" sz="1800"/>
          </a:p>
        </p:txBody>
      </p:sp>
      <p:sp>
        <p:nvSpPr>
          <p:cNvPr id="22544" name="タイトル 1"/>
          <p:cNvSpPr>
            <a:spLocks noGrp="1" noChangeArrowheads="1"/>
          </p:cNvSpPr>
          <p:nvPr>
            <p:ph type="title" idx="4294967295"/>
          </p:nvPr>
        </p:nvSpPr>
        <p:spPr>
          <a:xfrm>
            <a:off x="2266950" y="0"/>
            <a:ext cx="6429375" cy="692150"/>
          </a:xfrm>
        </p:spPr>
        <p:txBody>
          <a:bodyPr/>
          <a:lstStyle/>
          <a:p>
            <a:pPr marL="0" indent="0" eaLnBrk="1" hangingPunct="1"/>
            <a:r>
              <a:rPr lang="ja-JP" altLang="en-US" sz="3600" smtClean="0"/>
              <a:t>トンネル外　　</a:t>
            </a:r>
            <a:r>
              <a:rPr lang="en-US" altLang="ja-JP" sz="3600" smtClean="0"/>
              <a:t>(</a:t>
            </a:r>
            <a:r>
              <a:rPr lang="ja-JP" altLang="en-US" sz="3600" smtClean="0"/>
              <a:t>高さ</a:t>
            </a:r>
            <a:r>
              <a:rPr lang="en-US" altLang="ja-JP" sz="3600" smtClean="0"/>
              <a:t>95cm)</a:t>
            </a:r>
            <a:endParaRPr lang="ja-JP" altLang="en-US" sz="3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6E281C-3C59-40BC-BA8F-D1C290569676}" type="slidenum">
              <a:rPr lang="ja-JP" altLang="en-US">
                <a:latin typeface="Arial" charset="0"/>
                <a:ea typeface="ＭＳ Ｐゴシック" charset="-128"/>
              </a:rPr>
              <a:pPr/>
              <a:t>4</a:t>
            </a:fld>
            <a:endParaRPr lang="ja-JP" altLang="en-US" sz="180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12875"/>
            <a:ext cx="2811462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星 5 3"/>
          <p:cNvSpPr>
            <a:spLocks noChangeArrowheads="1"/>
          </p:cNvSpPr>
          <p:nvPr/>
        </p:nvSpPr>
        <p:spPr bwMode="auto">
          <a:xfrm>
            <a:off x="1042988" y="2636838"/>
            <a:ext cx="215900" cy="215900"/>
          </a:xfrm>
          <a:prstGeom prst="star5">
            <a:avLst/>
          </a:prstGeom>
          <a:noFill/>
          <a:ln w="25400" cap="flat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ja-JP" sz="1800">
              <a:solidFill>
                <a:srgbClr val="FFFFFF"/>
              </a:solidFill>
              <a:latin typeface="ＭＳ Ｐゴシック" pitchFamily="50" charset="-128"/>
              <a:ea typeface="ＭＳ Ｐゴシック" pitchFamily="50" charset="-128"/>
              <a:sym typeface="ＭＳ Ｐゴシック" pitchFamily="50" charset="-128"/>
            </a:endParaRPr>
          </a:p>
        </p:txBody>
      </p:sp>
      <p:pic>
        <p:nvPicPr>
          <p:cNvPr id="2355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60350"/>
            <a:ext cx="5867400" cy="30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角丸四角形吹き出し 7"/>
          <p:cNvSpPr>
            <a:spLocks noChangeArrowheads="1"/>
          </p:cNvSpPr>
          <p:nvPr/>
        </p:nvSpPr>
        <p:spPr bwMode="auto">
          <a:xfrm>
            <a:off x="3781425" y="804863"/>
            <a:ext cx="2087563" cy="447675"/>
          </a:xfrm>
          <a:prstGeom prst="wedgeRoundRectCallout">
            <a:avLst>
              <a:gd name="adj1" fmla="val -6185"/>
              <a:gd name="adj2" fmla="val 94625"/>
              <a:gd name="adj3" fmla="val 16667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1400">
                <a:latin typeface="ＭＳ Ｐゴシック" charset="-128"/>
                <a:sym typeface="ＭＳ Ｐゴシック" charset="-128"/>
              </a:rPr>
              <a:t>トンネルを通過したもののみ表示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(110cm)</a:t>
            </a:r>
          </a:p>
        </p:txBody>
      </p:sp>
      <p:sp>
        <p:nvSpPr>
          <p:cNvPr id="23559" name="角丸四角形吹き出し 8"/>
          <p:cNvSpPr>
            <a:spLocks noChangeArrowheads="1"/>
          </p:cNvSpPr>
          <p:nvPr/>
        </p:nvSpPr>
        <p:spPr bwMode="auto">
          <a:xfrm>
            <a:off x="6732588" y="2505075"/>
            <a:ext cx="2016125" cy="447675"/>
          </a:xfrm>
          <a:prstGeom prst="wedgeRoundRectCallout">
            <a:avLst>
              <a:gd name="adj1" fmla="val -3074"/>
              <a:gd name="adj2" fmla="val -103440"/>
              <a:gd name="adj3" fmla="val 16667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1400">
                <a:latin typeface="ＭＳ Ｐゴシック" charset="-128"/>
                <a:sym typeface="ＭＳ Ｐゴシック" charset="-128"/>
              </a:rPr>
              <a:t>トンネルを通過したもののみ表示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(110cm)</a:t>
            </a:r>
          </a:p>
        </p:txBody>
      </p:sp>
      <p:sp>
        <p:nvSpPr>
          <p:cNvPr id="23560" name="正方形/長方形 9"/>
          <p:cNvSpPr>
            <a:spLocks noChangeArrowheads="1"/>
          </p:cNvSpPr>
          <p:nvPr/>
        </p:nvSpPr>
        <p:spPr bwMode="auto">
          <a:xfrm>
            <a:off x="0" y="4652963"/>
            <a:ext cx="33845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>
                <a:latin typeface="Calibri" pitchFamily="34" charset="0"/>
                <a:sym typeface="ＭＳ Ｐゴシック" charset="-128"/>
              </a:rPr>
              <a:t>高さ</a:t>
            </a:r>
            <a:r>
              <a:rPr lang="en-US" altLang="ja-JP" sz="2400">
                <a:latin typeface="Calibri" pitchFamily="34" charset="0"/>
                <a:sym typeface="Calibri" pitchFamily="34" charset="0"/>
              </a:rPr>
              <a:t>110cm</a:t>
            </a:r>
            <a:r>
              <a:rPr lang="ja-JP" altLang="en-US" sz="2400">
                <a:latin typeface="Calibri" pitchFamily="34" charset="0"/>
                <a:sym typeface="ＭＳ Ｐゴシック" charset="-128"/>
              </a:rPr>
              <a:t>、</a:t>
            </a:r>
            <a:r>
              <a:rPr lang="en-US" altLang="ja-JP" sz="2400">
                <a:latin typeface="Calibri" pitchFamily="34" charset="0"/>
                <a:sym typeface="Calibri" pitchFamily="34" charset="0"/>
              </a:rPr>
              <a:t>130cm </a:t>
            </a:r>
            <a:r>
              <a:rPr lang="ja-JP" altLang="en-US" sz="2400">
                <a:latin typeface="Calibri" pitchFamily="34" charset="0"/>
                <a:sym typeface="ＭＳ Ｐゴシック" charset="-128"/>
              </a:rPr>
              <a:t>地点のアクセプタンス</a:t>
            </a:r>
            <a:endParaRPr lang="ja-JP" altLang="en-US" sz="1800"/>
          </a:p>
        </p:txBody>
      </p:sp>
      <p:sp>
        <p:nvSpPr>
          <p:cNvPr id="23561" name="テキスト ボックス 10"/>
          <p:cNvSpPr>
            <a:spLocks noChangeArrowheads="1"/>
          </p:cNvSpPr>
          <p:nvPr/>
        </p:nvSpPr>
        <p:spPr bwMode="auto">
          <a:xfrm>
            <a:off x="3924300" y="2676525"/>
            <a:ext cx="1055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径方向</a:t>
            </a:r>
            <a:endParaRPr lang="ja-JP" altLang="en-US" sz="1800"/>
          </a:p>
        </p:txBody>
      </p:sp>
      <p:sp>
        <p:nvSpPr>
          <p:cNvPr id="23562" name="テキスト ボックス 11"/>
          <p:cNvSpPr>
            <a:spLocks noChangeArrowheads="1"/>
          </p:cNvSpPr>
          <p:nvPr/>
        </p:nvSpPr>
        <p:spPr bwMode="auto">
          <a:xfrm>
            <a:off x="7767638" y="904875"/>
            <a:ext cx="1055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軸方向</a:t>
            </a:r>
            <a:endParaRPr lang="ja-JP" altLang="en-US" sz="1800"/>
          </a:p>
        </p:txBody>
      </p:sp>
      <p:sp>
        <p:nvSpPr>
          <p:cNvPr id="6154" name="星 5 12"/>
          <p:cNvSpPr>
            <a:spLocks noChangeArrowheads="1"/>
          </p:cNvSpPr>
          <p:nvPr/>
        </p:nvSpPr>
        <p:spPr bwMode="auto">
          <a:xfrm>
            <a:off x="1260475" y="2205038"/>
            <a:ext cx="215900" cy="215900"/>
          </a:xfrm>
          <a:prstGeom prst="star5">
            <a:avLst/>
          </a:prstGeom>
          <a:noFill/>
          <a:ln w="25400" cap="flat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ja-JP" sz="1800">
              <a:solidFill>
                <a:srgbClr val="FFFFFF"/>
              </a:solidFill>
              <a:latin typeface="ＭＳ Ｐゴシック" pitchFamily="50" charset="-128"/>
              <a:ea typeface="ＭＳ Ｐゴシック" pitchFamily="50" charset="-128"/>
              <a:sym typeface="ＭＳ Ｐゴシック" pitchFamily="50" charset="-128"/>
            </a:endParaRPr>
          </a:p>
        </p:txBody>
      </p:sp>
      <p:sp>
        <p:nvSpPr>
          <p:cNvPr id="23564" name="角丸四角形吹き出し 13"/>
          <p:cNvSpPr>
            <a:spLocks noChangeArrowheads="1"/>
          </p:cNvSpPr>
          <p:nvPr/>
        </p:nvSpPr>
        <p:spPr bwMode="auto">
          <a:xfrm>
            <a:off x="107950" y="1268413"/>
            <a:ext cx="1511300" cy="576262"/>
          </a:xfrm>
          <a:prstGeom prst="wedgeRoundRectCallout">
            <a:avLst>
              <a:gd name="adj1" fmla="val 28000"/>
              <a:gd name="adj2" fmla="val 107269"/>
              <a:gd name="adj3" fmla="val 16667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200">
                <a:solidFill>
                  <a:srgbClr val="FFFFFF"/>
                </a:solidFill>
                <a:latin typeface="ＭＳ Ｐゴシック" charset="-128"/>
                <a:sym typeface="ＭＳ Ｐゴシック" charset="-128"/>
              </a:rPr>
              <a:t>トンネル中</a:t>
            </a:r>
            <a:endParaRPr lang="ja-JP" altLang="en-US" sz="1000">
              <a:solidFill>
                <a:srgbClr val="FFFFFF"/>
              </a:solidFill>
              <a:latin typeface="ＭＳ Ｐゴシック" charset="-128"/>
              <a:sym typeface="ＭＳ Ｐゴシック" charset="-128"/>
            </a:endParaRPr>
          </a:p>
          <a:p>
            <a:pPr algn="ctr"/>
            <a:r>
              <a:rPr lang="ja-JP" altLang="en-US" sz="1200">
                <a:solidFill>
                  <a:srgbClr val="FFFFFF"/>
                </a:solidFill>
                <a:latin typeface="ＭＳ Ｐゴシック" charset="-128"/>
                <a:sym typeface="ＭＳ Ｐゴシック" charset="-128"/>
              </a:rPr>
              <a:t>高さ</a:t>
            </a:r>
            <a:r>
              <a:rPr lang="en-US" altLang="ja-JP"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130cm</a:t>
            </a:r>
            <a:r>
              <a:rPr lang="ja-JP" altLang="en-US" sz="1200">
                <a:solidFill>
                  <a:srgbClr val="FFFFFF"/>
                </a:solidFill>
                <a:latin typeface="ＭＳ Ｐゴシック" charset="-128"/>
                <a:sym typeface="ＭＳ Ｐゴシック" charset="-128"/>
              </a:rPr>
              <a:t>あたり</a:t>
            </a:r>
          </a:p>
        </p:txBody>
      </p:sp>
      <p:pic>
        <p:nvPicPr>
          <p:cNvPr id="2356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4538" y="3357563"/>
            <a:ext cx="5878512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6" name="角丸四角形吹き出し 4"/>
          <p:cNvSpPr>
            <a:spLocks noChangeArrowheads="1"/>
          </p:cNvSpPr>
          <p:nvPr/>
        </p:nvSpPr>
        <p:spPr bwMode="auto">
          <a:xfrm>
            <a:off x="1835150" y="1989138"/>
            <a:ext cx="1512888" cy="576262"/>
          </a:xfrm>
          <a:prstGeom prst="wedgeRoundRectCallout">
            <a:avLst>
              <a:gd name="adj1" fmla="val -80338"/>
              <a:gd name="adj2" fmla="val 79667"/>
              <a:gd name="adj3" fmla="val 16667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200">
                <a:solidFill>
                  <a:srgbClr val="FFFFFF"/>
                </a:solidFill>
                <a:latin typeface="ＭＳ Ｐゴシック" charset="-128"/>
                <a:sym typeface="ＭＳ Ｐゴシック" charset="-128"/>
              </a:rPr>
              <a:t>トンネル出口</a:t>
            </a:r>
            <a:endParaRPr lang="ja-JP" altLang="en-US" sz="1000">
              <a:solidFill>
                <a:srgbClr val="FFFFFF"/>
              </a:solidFill>
              <a:latin typeface="ＭＳ Ｐゴシック" charset="-128"/>
              <a:sym typeface="ＭＳ Ｐゴシック" charset="-128"/>
            </a:endParaRPr>
          </a:p>
          <a:p>
            <a:pPr algn="ctr"/>
            <a:r>
              <a:rPr lang="ja-JP" altLang="en-US" sz="1200">
                <a:solidFill>
                  <a:srgbClr val="FFFFFF"/>
                </a:solidFill>
                <a:latin typeface="ＭＳ Ｐゴシック" charset="-128"/>
                <a:sym typeface="ＭＳ Ｐゴシック" charset="-128"/>
              </a:rPr>
              <a:t>高さ</a:t>
            </a:r>
            <a:r>
              <a:rPr lang="en-US" altLang="ja-JP" sz="12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110cm</a:t>
            </a:r>
            <a:r>
              <a:rPr lang="ja-JP" altLang="en-US" sz="1200">
                <a:solidFill>
                  <a:srgbClr val="FFFFFF"/>
                </a:solidFill>
                <a:latin typeface="ＭＳ Ｐゴシック" charset="-128"/>
                <a:sym typeface="ＭＳ Ｐゴシック" charset="-128"/>
              </a:rPr>
              <a:t>あたり</a:t>
            </a:r>
          </a:p>
        </p:txBody>
      </p:sp>
      <p:sp>
        <p:nvSpPr>
          <p:cNvPr id="23567" name="角丸四角形吹き出し 15"/>
          <p:cNvSpPr>
            <a:spLocks noChangeArrowheads="1"/>
          </p:cNvSpPr>
          <p:nvPr/>
        </p:nvSpPr>
        <p:spPr bwMode="auto">
          <a:xfrm>
            <a:off x="3779838" y="3717925"/>
            <a:ext cx="2089150" cy="447675"/>
          </a:xfrm>
          <a:prstGeom prst="wedgeRoundRectCallout">
            <a:avLst>
              <a:gd name="adj1" fmla="val -18736"/>
              <a:gd name="adj2" fmla="val 73769"/>
              <a:gd name="adj3" fmla="val 16667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1400">
                <a:latin typeface="ＭＳ Ｐゴシック" charset="-128"/>
                <a:sym typeface="ＭＳ Ｐゴシック" charset="-128"/>
              </a:rPr>
              <a:t>トンネルを通過したもののみ表示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(130cm)</a:t>
            </a:r>
          </a:p>
        </p:txBody>
      </p:sp>
      <p:sp>
        <p:nvSpPr>
          <p:cNvPr id="23568" name="角丸四角形吹き出し 16"/>
          <p:cNvSpPr>
            <a:spLocks noChangeArrowheads="1"/>
          </p:cNvSpPr>
          <p:nvPr/>
        </p:nvSpPr>
        <p:spPr bwMode="auto">
          <a:xfrm>
            <a:off x="6732588" y="3573463"/>
            <a:ext cx="2087562" cy="447675"/>
          </a:xfrm>
          <a:prstGeom prst="wedgeRoundRectCallout">
            <a:avLst>
              <a:gd name="adj1" fmla="val -18736"/>
              <a:gd name="adj2" fmla="val 73769"/>
              <a:gd name="adj3" fmla="val 16667"/>
            </a:avLst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1400">
                <a:latin typeface="ＭＳ Ｐゴシック" charset="-128"/>
                <a:sym typeface="ＭＳ Ｐゴシック" charset="-128"/>
              </a:rPr>
              <a:t>トンネルを通過したもののみ表示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(130cm)</a:t>
            </a:r>
          </a:p>
        </p:txBody>
      </p:sp>
      <p:sp>
        <p:nvSpPr>
          <p:cNvPr id="23569" name="テキスト ボックス 17"/>
          <p:cNvSpPr>
            <a:spLocks noChangeArrowheads="1"/>
          </p:cNvSpPr>
          <p:nvPr/>
        </p:nvSpPr>
        <p:spPr bwMode="auto">
          <a:xfrm>
            <a:off x="3779838" y="5661025"/>
            <a:ext cx="1057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径方向</a:t>
            </a:r>
            <a:endParaRPr lang="ja-JP" altLang="en-US" sz="1800"/>
          </a:p>
        </p:txBody>
      </p:sp>
      <p:sp>
        <p:nvSpPr>
          <p:cNvPr id="23570" name="テキスト ボックス 18"/>
          <p:cNvSpPr>
            <a:spLocks noChangeArrowheads="1"/>
          </p:cNvSpPr>
          <p:nvPr/>
        </p:nvSpPr>
        <p:spPr bwMode="auto">
          <a:xfrm>
            <a:off x="6732588" y="5589588"/>
            <a:ext cx="1055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軸方向</a:t>
            </a:r>
            <a:endParaRPr lang="ja-JP" altLang="en-US" sz="1800"/>
          </a:p>
        </p:txBody>
      </p:sp>
      <p:sp>
        <p:nvSpPr>
          <p:cNvPr id="23571" name="直線コネクタ 19"/>
          <p:cNvSpPr>
            <a:spLocks noChangeShapeType="1"/>
          </p:cNvSpPr>
          <p:nvPr/>
        </p:nvSpPr>
        <p:spPr bwMode="auto">
          <a:xfrm>
            <a:off x="2482850" y="3429000"/>
            <a:ext cx="64817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72" name="タイトル 1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44450"/>
            <a:ext cx="8229600" cy="490538"/>
          </a:xfrm>
        </p:spPr>
        <p:txBody>
          <a:bodyPr/>
          <a:lstStyle/>
          <a:p>
            <a:pPr marL="0" indent="0" eaLnBrk="1" hangingPunct="1"/>
            <a:r>
              <a:rPr lang="ja-JP" altLang="en-US" sz="2400" smtClean="0"/>
              <a:t>トンネル入り口</a:t>
            </a:r>
            <a:r>
              <a:rPr lang="en-US" altLang="ja-JP" sz="2400" smtClean="0"/>
              <a:t>(</a:t>
            </a:r>
            <a:r>
              <a:rPr lang="ja-JP" altLang="en-US" sz="2400" smtClean="0"/>
              <a:t>高さ</a:t>
            </a:r>
            <a:r>
              <a:rPr lang="en-US" altLang="ja-JP" sz="2400" smtClean="0"/>
              <a:t>110cm)</a:t>
            </a:r>
            <a:r>
              <a:rPr lang="ja-JP" altLang="en-US" sz="2400" smtClean="0"/>
              <a:t>とトンネル内（高さ</a:t>
            </a:r>
            <a:r>
              <a:rPr lang="en-US" altLang="ja-JP" sz="2400" smtClean="0"/>
              <a:t>130cm)</a:t>
            </a:r>
            <a:endParaRPr lang="ja-JP" altLang="en-US" sz="4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89A82-F1FB-41A2-AD60-8852512D428D}" type="slidenum">
              <a:rPr lang="ja-JP" altLang="en-US">
                <a:latin typeface="Arial" charset="0"/>
                <a:ea typeface="ＭＳ Ｐゴシック" charset="-128"/>
              </a:rPr>
              <a:pPr/>
              <a:t>5</a:t>
            </a:fld>
            <a:endParaRPr lang="ja-JP" altLang="en-US" sz="180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579" name="タイトル 1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144463"/>
            <a:ext cx="8229600" cy="763587"/>
          </a:xfrm>
        </p:spPr>
        <p:txBody>
          <a:bodyPr/>
          <a:lstStyle/>
          <a:p>
            <a:pPr marL="0" indent="0" eaLnBrk="1" hangingPunct="1"/>
            <a:r>
              <a:rPr lang="zh-CN" smtClean="0"/>
              <a:t>トンネル内のビーム断面サイズ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836613"/>
            <a:ext cx="381635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9000" y="908050"/>
            <a:ext cx="36322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角丸四角形吹き出し 4"/>
          <p:cNvSpPr>
            <a:spLocks noChangeArrowheads="1"/>
          </p:cNvSpPr>
          <p:nvPr/>
        </p:nvSpPr>
        <p:spPr bwMode="auto">
          <a:xfrm>
            <a:off x="5651500" y="1401763"/>
            <a:ext cx="2089150" cy="447675"/>
          </a:xfrm>
          <a:prstGeom prst="wedgeRoundRectCallout">
            <a:avLst>
              <a:gd name="adj1" fmla="val -18736"/>
              <a:gd name="adj2" fmla="val 73769"/>
              <a:gd name="adj3" fmla="val 16667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1400">
                <a:latin typeface="ＭＳ Ｐゴシック" charset="-128"/>
                <a:sym typeface="ＭＳ Ｐゴシック" charset="-128"/>
              </a:rPr>
              <a:t>トンネルを通過したもののみ表示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(130cm)</a:t>
            </a:r>
          </a:p>
        </p:txBody>
      </p:sp>
      <p:sp>
        <p:nvSpPr>
          <p:cNvPr id="24583" name="角丸四角形吹き出し 5"/>
          <p:cNvSpPr>
            <a:spLocks noChangeArrowheads="1"/>
          </p:cNvSpPr>
          <p:nvPr/>
        </p:nvSpPr>
        <p:spPr bwMode="auto">
          <a:xfrm>
            <a:off x="1403350" y="1412875"/>
            <a:ext cx="2089150" cy="447675"/>
          </a:xfrm>
          <a:prstGeom prst="wedgeRoundRectCallout">
            <a:avLst>
              <a:gd name="adj1" fmla="val -13819"/>
              <a:gd name="adj2" fmla="val 115477"/>
              <a:gd name="adj3" fmla="val 16667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1400">
                <a:latin typeface="ＭＳ Ｐゴシック" charset="-128"/>
                <a:sym typeface="ＭＳ Ｐゴシック" charset="-128"/>
              </a:rPr>
              <a:t>トンネルを通過したもののみ表示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(110cm)</a:t>
            </a:r>
          </a:p>
        </p:txBody>
      </p:sp>
      <p:sp>
        <p:nvSpPr>
          <p:cNvPr id="24584" name="円/楕円 6"/>
          <p:cNvSpPr>
            <a:spLocks noChangeArrowheads="1"/>
          </p:cNvSpPr>
          <p:nvPr/>
        </p:nvSpPr>
        <p:spPr bwMode="auto">
          <a:xfrm rot="-2785884">
            <a:off x="6553994" y="2401094"/>
            <a:ext cx="350837" cy="1101725"/>
          </a:xfrm>
          <a:prstGeom prst="ellipse">
            <a:avLst/>
          </a:prstGeom>
          <a:noFill/>
          <a:ln w="25400">
            <a:solidFill>
              <a:srgbClr val="395E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 sz="1800">
              <a:solidFill>
                <a:srgbClr val="FFFFFF"/>
              </a:solidFill>
              <a:latin typeface="ＭＳ Ｐゴシック" charset="-128"/>
              <a:sym typeface="ＭＳ Ｐゴシック" charset="-128"/>
            </a:endParaRPr>
          </a:p>
        </p:txBody>
      </p:sp>
      <p:sp>
        <p:nvSpPr>
          <p:cNvPr id="24585" name="角丸四角形吹き出し 7"/>
          <p:cNvSpPr>
            <a:spLocks noChangeArrowheads="1"/>
          </p:cNvSpPr>
          <p:nvPr/>
        </p:nvSpPr>
        <p:spPr bwMode="auto">
          <a:xfrm>
            <a:off x="3779838" y="4654550"/>
            <a:ext cx="4538662" cy="1584325"/>
          </a:xfrm>
          <a:prstGeom prst="wedgeRoundRectCallout">
            <a:avLst>
              <a:gd name="adj1" fmla="val 15227"/>
              <a:gd name="adj2" fmla="val -131681"/>
              <a:gd name="adj3" fmla="val 16667"/>
            </a:avLst>
          </a:prstGeom>
          <a:noFill/>
          <a:ln w="25400">
            <a:solidFill>
              <a:srgbClr val="395E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800">
                <a:latin typeface="ＭＳ Ｐゴシック" charset="-128"/>
                <a:sym typeface="ＭＳ Ｐゴシック" charset="-128"/>
              </a:rPr>
              <a:t>例えば、このような形状の領域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(</a:t>
            </a:r>
            <a:r>
              <a:rPr lang="ja-JP" altLang="en-US" sz="1800">
                <a:latin typeface="ＭＳ Ｐゴシック" charset="-128"/>
                <a:sym typeface="ＭＳ Ｐゴシック" charset="-128"/>
              </a:rPr>
              <a:t>高さ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130cm</a:t>
            </a:r>
            <a:r>
              <a:rPr lang="ja-JP" altLang="en-US" sz="1800">
                <a:latin typeface="ＭＳ Ｐゴシック" charset="-128"/>
                <a:sym typeface="ＭＳ Ｐゴシック" charset="-128"/>
              </a:rPr>
              <a:t>地点で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)</a:t>
            </a:r>
            <a:r>
              <a:rPr lang="ja-JP" altLang="en-US" sz="1800">
                <a:latin typeface="ＭＳ Ｐゴシック" charset="-128"/>
                <a:sym typeface="ＭＳ Ｐゴシック" charset="-128"/>
              </a:rPr>
              <a:t>の中に入るビーム初期位置、前頁に示す位相空間の相関を満たすビームを準備すれば、ビーム入射可能。</a:t>
            </a:r>
            <a:endParaRPr lang="ja-JP" alt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39F147-8F87-4A57-BC7D-E9DE544550AA}" type="slidenum">
              <a:rPr lang="ja-JP" altLang="en-US">
                <a:latin typeface="Arial" charset="0"/>
                <a:ea typeface="ＭＳ Ｐゴシック" charset="-128"/>
              </a:rPr>
              <a:pPr/>
              <a:t>6</a:t>
            </a:fld>
            <a:endParaRPr lang="ja-JP" altLang="en-US" sz="180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9050" y="3860800"/>
            <a:ext cx="259080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981075"/>
            <a:ext cx="28575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タイトル 1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188913"/>
            <a:ext cx="9036050" cy="633412"/>
          </a:xfrm>
        </p:spPr>
        <p:txBody>
          <a:bodyPr/>
          <a:lstStyle/>
          <a:p>
            <a:pPr marL="0" indent="0" eaLnBrk="1" hangingPunct="1"/>
            <a:r>
              <a:rPr lang="ja-JP" altLang="en-US" sz="3200" smtClean="0"/>
              <a:t>位相空間の相関関係（高さ</a:t>
            </a:r>
            <a:r>
              <a:rPr lang="en-US" altLang="ja-JP" sz="3200" smtClean="0"/>
              <a:t>95cm</a:t>
            </a:r>
            <a:r>
              <a:rPr lang="ja-JP" altLang="en-US" sz="3200" smtClean="0"/>
              <a:t>地点を例に取る</a:t>
            </a:r>
            <a:r>
              <a:rPr lang="en-US" altLang="ja-JP" sz="3200" smtClean="0"/>
              <a:t>)</a:t>
            </a:r>
            <a:endParaRPr lang="ja-JP" altLang="en-US" smtClean="0"/>
          </a:p>
        </p:txBody>
      </p:sp>
      <p:sp>
        <p:nvSpPr>
          <p:cNvPr id="1033" name="正方形/長方形 4"/>
          <p:cNvSpPr>
            <a:spLocks noChangeArrowheads="1"/>
          </p:cNvSpPr>
          <p:nvPr/>
        </p:nvSpPr>
        <p:spPr bwMode="auto">
          <a:xfrm>
            <a:off x="3492500" y="1123950"/>
            <a:ext cx="201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400">
                <a:latin typeface="Calibri" pitchFamily="34" charset="0"/>
                <a:sym typeface="ＭＳ Ｐゴシック" charset="-128"/>
              </a:rPr>
              <a:t>全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550</a:t>
            </a:r>
            <a:r>
              <a:rPr lang="ja-JP" altLang="en-US" sz="1400">
                <a:latin typeface="Calibri" pitchFamily="34" charset="0"/>
                <a:sym typeface="ＭＳ Ｐゴシック" charset="-128"/>
              </a:rPr>
              <a:t>軌跡の位相空間</a:t>
            </a:r>
          </a:p>
          <a:p>
            <a:pPr algn="r"/>
            <a:r>
              <a:rPr lang="ja-JP" altLang="en-US" sz="1400">
                <a:latin typeface="Calibri" pitchFamily="34" charset="0"/>
                <a:sym typeface="ＭＳ Ｐゴシック" charset="-128"/>
              </a:rPr>
              <a:t>高さ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95cm</a:t>
            </a:r>
            <a:r>
              <a:rPr lang="ja-JP" altLang="en-US" sz="1400">
                <a:latin typeface="Calibri" pitchFamily="34" charset="0"/>
                <a:sym typeface="ＭＳ Ｐゴシック" charset="-128"/>
              </a:rPr>
              <a:t>地点</a:t>
            </a:r>
            <a:endParaRPr lang="ja-JP" altLang="en-US" sz="1800"/>
          </a:p>
        </p:txBody>
      </p:sp>
      <p:pic>
        <p:nvPicPr>
          <p:cNvPr id="103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725" y="1339850"/>
            <a:ext cx="1774825" cy="249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星 5 6"/>
          <p:cNvSpPr>
            <a:spLocks noChangeArrowheads="1"/>
          </p:cNvSpPr>
          <p:nvPr/>
        </p:nvSpPr>
        <p:spPr bwMode="auto">
          <a:xfrm>
            <a:off x="449263" y="1673225"/>
            <a:ext cx="215900" cy="215900"/>
          </a:xfrm>
          <a:prstGeom prst="star5">
            <a:avLst/>
          </a:prstGeom>
          <a:noFill/>
          <a:ln w="25400" cap="flat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ja-JP" sz="1800">
              <a:solidFill>
                <a:srgbClr val="FFFFFF"/>
              </a:solidFill>
              <a:latin typeface="ＭＳ Ｐゴシック" pitchFamily="50" charset="-128"/>
              <a:ea typeface="ＭＳ Ｐゴシック" pitchFamily="50" charset="-128"/>
              <a:sym typeface="ＭＳ Ｐゴシック" pitchFamily="50" charset="-128"/>
            </a:endParaRPr>
          </a:p>
        </p:txBody>
      </p:sp>
      <p:sp>
        <p:nvSpPr>
          <p:cNvPr id="1036" name="角丸四角形吹き出し 7"/>
          <p:cNvSpPr>
            <a:spLocks noChangeArrowheads="1"/>
          </p:cNvSpPr>
          <p:nvPr/>
        </p:nvSpPr>
        <p:spPr bwMode="auto">
          <a:xfrm>
            <a:off x="682625" y="981075"/>
            <a:ext cx="1944688" cy="358775"/>
          </a:xfrm>
          <a:prstGeom prst="wedgeRoundRectCallout">
            <a:avLst>
              <a:gd name="adj1" fmla="val -49630"/>
              <a:gd name="adj2" fmla="val 150611"/>
              <a:gd name="adj3" fmla="val 16667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800">
                <a:solidFill>
                  <a:srgbClr val="FFFFFF"/>
                </a:solidFill>
                <a:latin typeface="ＭＳ Ｐゴシック" charset="-128"/>
                <a:sym typeface="ＭＳ Ｐゴシック" charset="-128"/>
              </a:rPr>
              <a:t>高さ</a:t>
            </a:r>
            <a:r>
              <a:rPr lang="en-US" altLang="ja-JP" sz="18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95cm</a:t>
            </a:r>
            <a:r>
              <a:rPr lang="ja-JP" altLang="en-US" sz="1800">
                <a:solidFill>
                  <a:srgbClr val="FFFFFF"/>
                </a:solidFill>
                <a:latin typeface="ＭＳ Ｐゴシック" charset="-128"/>
                <a:sym typeface="ＭＳ Ｐゴシック" charset="-128"/>
              </a:rPr>
              <a:t>あたり</a:t>
            </a:r>
            <a:endParaRPr lang="ja-JP" altLang="en-US" sz="1800"/>
          </a:p>
        </p:txBody>
      </p:sp>
      <p:sp>
        <p:nvSpPr>
          <p:cNvPr id="1037" name="テキスト ボックス 9"/>
          <p:cNvSpPr>
            <a:spLocks noChangeArrowheads="1"/>
          </p:cNvSpPr>
          <p:nvPr/>
        </p:nvSpPr>
        <p:spPr bwMode="auto">
          <a:xfrm>
            <a:off x="5580063" y="1412875"/>
            <a:ext cx="33480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傾きと切片の物理的な意味は？</a:t>
            </a:r>
          </a:p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（阿部さん質問）</a:t>
            </a:r>
            <a:endParaRPr lang="ja-JP" altLang="en-US" sz="1800"/>
          </a:p>
        </p:txBody>
      </p:sp>
      <p:sp>
        <p:nvSpPr>
          <p:cNvPr id="1038" name="テキスト ボックス 19"/>
          <p:cNvSpPr>
            <a:spLocks noChangeArrowheads="1"/>
          </p:cNvSpPr>
          <p:nvPr/>
        </p:nvSpPr>
        <p:spPr bwMode="auto">
          <a:xfrm>
            <a:off x="7519988" y="5808663"/>
            <a:ext cx="1439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latin typeface="Calibri" pitchFamily="34" charset="0"/>
                <a:sym typeface="Calibri" pitchFamily="34" charset="0"/>
              </a:rPr>
              <a:t>R=33.3cm</a:t>
            </a:r>
            <a:endParaRPr lang="ja-JP" altLang="en-US" sz="1800"/>
          </a:p>
        </p:txBody>
      </p:sp>
      <p:cxnSp>
        <p:nvCxnSpPr>
          <p:cNvPr id="1039" name="直線矢印コネクタ 20"/>
          <p:cNvCxnSpPr>
            <a:cxnSpLocks noChangeShapeType="1"/>
          </p:cNvCxnSpPr>
          <p:nvPr/>
        </p:nvCxnSpPr>
        <p:spPr bwMode="auto">
          <a:xfrm flipV="1">
            <a:off x="7467600" y="5518150"/>
            <a:ext cx="0" cy="574675"/>
          </a:xfrm>
          <a:prstGeom prst="straightConnector1">
            <a:avLst/>
          </a:prstGeom>
          <a:noFill/>
          <a:ln w="28575">
            <a:solidFill>
              <a:srgbClr val="0000FF"/>
            </a:solidFill>
            <a:prstDash val="sysDot"/>
            <a:round/>
            <a:headEnd/>
            <a:tailEnd type="arrow" w="med" len="med"/>
          </a:ln>
        </p:spPr>
      </p:cxnSp>
      <p:sp>
        <p:nvSpPr>
          <p:cNvPr id="1040" name="テキスト ボックス 21"/>
          <p:cNvSpPr>
            <a:spLocks noChangeArrowheads="1"/>
          </p:cNvSpPr>
          <p:nvPr/>
        </p:nvSpPr>
        <p:spPr bwMode="auto">
          <a:xfrm>
            <a:off x="107950" y="4149725"/>
            <a:ext cx="5832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③傾きは、その位置での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BR(r,y)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と、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V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y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, V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L</a:t>
            </a:r>
            <a:r>
              <a:rPr lang="ja-JP" altLang="en-US" sz="1800">
                <a:sym typeface="Symbol" pitchFamily="18" charset="2"/>
              </a:rPr>
              <a:t>から算出できる。</a:t>
            </a:r>
            <a:endParaRPr lang="ja-JP" altLang="en-US" sz="1800"/>
          </a:p>
        </p:txBody>
      </p:sp>
      <p:sp>
        <p:nvSpPr>
          <p:cNvPr id="1041" name="正方形/長方形 22"/>
          <p:cNvSpPr>
            <a:spLocks noChangeArrowheads="1"/>
          </p:cNvSpPr>
          <p:nvPr/>
        </p:nvSpPr>
        <p:spPr bwMode="auto">
          <a:xfrm>
            <a:off x="6800850" y="4313238"/>
            <a:ext cx="2016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400">
                <a:latin typeface="Calibri" pitchFamily="34" charset="0"/>
                <a:sym typeface="ＭＳ Ｐゴシック" charset="-128"/>
              </a:rPr>
              <a:t>全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550</a:t>
            </a:r>
            <a:r>
              <a:rPr lang="ja-JP" altLang="en-US" sz="1400">
                <a:latin typeface="Calibri" pitchFamily="34" charset="0"/>
                <a:sym typeface="ＭＳ Ｐゴシック" charset="-128"/>
              </a:rPr>
              <a:t>軌跡の初期位置</a:t>
            </a:r>
          </a:p>
          <a:p>
            <a:pPr algn="r"/>
            <a:r>
              <a:rPr lang="ja-JP" altLang="en-US" sz="1400">
                <a:latin typeface="Calibri" pitchFamily="34" charset="0"/>
                <a:sym typeface="ＭＳ Ｐゴシック" charset="-128"/>
              </a:rPr>
              <a:t>高さ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0cm</a:t>
            </a:r>
            <a:r>
              <a:rPr lang="ja-JP" altLang="en-US" sz="1400">
                <a:latin typeface="Calibri" pitchFamily="34" charset="0"/>
                <a:sym typeface="ＭＳ Ｐゴシック" charset="-128"/>
              </a:rPr>
              <a:t>地点</a:t>
            </a:r>
            <a:endParaRPr lang="ja-JP" altLang="en-US" sz="1800"/>
          </a:p>
        </p:txBody>
      </p:sp>
      <p:sp>
        <p:nvSpPr>
          <p:cNvPr id="1042" name="テキスト ボックス 10"/>
          <p:cNvSpPr>
            <a:spLocks noChangeArrowheads="1"/>
          </p:cNvSpPr>
          <p:nvPr/>
        </p:nvSpPr>
        <p:spPr bwMode="auto">
          <a:xfrm>
            <a:off x="5651500" y="2133600"/>
            <a:ext cx="33131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①色の違いは、高さ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0cm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での、径方向の初期位置の違いに対応している。</a:t>
            </a:r>
          </a:p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②各線の長さは、高さ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0cm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での、軸方向の初期位置を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±0.3mm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ズラしたことに関係している。</a:t>
            </a:r>
            <a:endParaRPr lang="ja-JP" altLang="en-US" sz="1800"/>
          </a:p>
        </p:txBody>
      </p:sp>
      <p:sp>
        <p:nvSpPr>
          <p:cNvPr id="1043" name="角丸四角形吹き出し 23"/>
          <p:cNvSpPr>
            <a:spLocks noChangeArrowheads="1"/>
          </p:cNvSpPr>
          <p:nvPr/>
        </p:nvSpPr>
        <p:spPr bwMode="auto">
          <a:xfrm>
            <a:off x="6224588" y="4005263"/>
            <a:ext cx="2808287" cy="2447925"/>
          </a:xfrm>
          <a:prstGeom prst="wedgeRoundRectCallout">
            <a:avLst>
              <a:gd name="adj1" fmla="val -4616"/>
              <a:gd name="adj2" fmla="val -57685"/>
              <a:gd name="adj3" fmla="val 16667"/>
            </a:avLst>
          </a:prstGeom>
          <a:noFill/>
          <a:ln w="25400">
            <a:solidFill>
              <a:srgbClr val="395E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ja-JP" altLang="ja-JP" sz="1800">
              <a:solidFill>
                <a:srgbClr val="FFFFFF"/>
              </a:solidFill>
              <a:latin typeface="ＭＳ Ｐゴシック" charset="-128"/>
              <a:sym typeface="ＭＳ Ｐゴシック" charset="-128"/>
            </a:endParaRPr>
          </a:p>
        </p:txBody>
      </p:sp>
      <p:graphicFrame>
        <p:nvGraphicFramePr>
          <p:cNvPr id="1026" name="オブジェクト 24"/>
          <p:cNvGraphicFramePr>
            <a:graphicFrameLocks noChangeAspect="1"/>
          </p:cNvGraphicFramePr>
          <p:nvPr/>
        </p:nvGraphicFramePr>
        <p:xfrm>
          <a:off x="1042988" y="4508500"/>
          <a:ext cx="1871662" cy="781050"/>
        </p:xfrm>
        <a:graphic>
          <a:graphicData uri="http://schemas.openxmlformats.org/presentationml/2006/ole">
            <p:oleObj spid="_x0000_s1026" r:id="rId6" imgW="25603517" imgH="10668317" progId="Equation.3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4140200" y="4508500"/>
          <a:ext cx="1368425" cy="814388"/>
        </p:xfrm>
        <a:graphic>
          <a:graphicData uri="http://schemas.openxmlformats.org/presentationml/2006/ole">
            <p:oleObj spid="_x0000_s1027" r:id="rId7" imgW="22555517" imgH="13411517" progId="Equation.3">
              <p:embed/>
            </p:oleObj>
          </a:graphicData>
        </a:graphic>
      </p:graphicFrame>
      <p:sp>
        <p:nvSpPr>
          <p:cNvPr id="1044" name="テキスト ボックス 26"/>
          <p:cNvSpPr>
            <a:spLocks noChangeArrowheads="1"/>
          </p:cNvSpPr>
          <p:nvPr/>
        </p:nvSpPr>
        <p:spPr bwMode="auto">
          <a:xfrm>
            <a:off x="3348038" y="4652963"/>
            <a:ext cx="935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ただし、</a:t>
            </a:r>
            <a:endParaRPr lang="ja-JP" altLang="en-US" sz="1800"/>
          </a:p>
        </p:txBody>
      </p:sp>
      <p:sp>
        <p:nvSpPr>
          <p:cNvPr id="1045" name="テキスト ボックス 27"/>
          <p:cNvSpPr>
            <a:spLocks noChangeArrowheads="1"/>
          </p:cNvSpPr>
          <p:nvPr/>
        </p:nvSpPr>
        <p:spPr bwMode="auto">
          <a:xfrm>
            <a:off x="466725" y="4652963"/>
            <a:ext cx="792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latin typeface="Calibri" pitchFamily="34" charset="0"/>
                <a:sym typeface="Calibri" pitchFamily="34" charset="0"/>
              </a:rPr>
              <a:t>slope</a:t>
            </a:r>
            <a:endParaRPr lang="ja-JP" altLang="en-US" sz="1800"/>
          </a:p>
        </p:txBody>
      </p:sp>
      <p:sp>
        <p:nvSpPr>
          <p:cNvPr id="1046" name="テキスト ボックス 28"/>
          <p:cNvSpPr>
            <a:spLocks noChangeArrowheads="1"/>
          </p:cNvSpPr>
          <p:nvPr/>
        </p:nvSpPr>
        <p:spPr bwMode="auto">
          <a:xfrm>
            <a:off x="107950" y="5518150"/>
            <a:ext cx="6119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④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Y’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切片は、　軌跡に沿った積分　　　　　　　　　　　の差になる。　　　　　　　　　</a:t>
            </a:r>
            <a:endParaRPr lang="en-US" sz="1800"/>
          </a:p>
        </p:txBody>
      </p:sp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3419475" y="5300663"/>
          <a:ext cx="1512888" cy="746125"/>
        </p:xfrm>
        <a:graphic>
          <a:graphicData uri="http://schemas.openxmlformats.org/presentationml/2006/ole">
            <p:oleObj spid="_x0000_s1028" r:id="rId8" imgW="22860317" imgH="11277917" progId="Equation.3">
              <p:embed/>
            </p:oleObj>
          </a:graphicData>
        </a:graphic>
      </p:graphicFrame>
      <p:sp>
        <p:nvSpPr>
          <p:cNvPr id="1047" name="テキスト ボックス 30"/>
          <p:cNvSpPr>
            <a:spLocks noChangeArrowheads="1"/>
          </p:cNvSpPr>
          <p:nvPr/>
        </p:nvSpPr>
        <p:spPr bwMode="auto">
          <a:xfrm>
            <a:off x="2411413" y="5157788"/>
            <a:ext cx="1008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式（１）</a:t>
            </a:r>
            <a:endParaRPr lang="ja-JP" altLang="en-US" sz="1800"/>
          </a:p>
        </p:txBody>
      </p:sp>
      <p:sp>
        <p:nvSpPr>
          <p:cNvPr id="1048" name="テキスト ボックス 31"/>
          <p:cNvSpPr>
            <a:spLocks noChangeArrowheads="1"/>
          </p:cNvSpPr>
          <p:nvPr/>
        </p:nvSpPr>
        <p:spPr bwMode="auto">
          <a:xfrm>
            <a:off x="611188" y="6021388"/>
            <a:ext cx="52562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latin typeface="Calibri" pitchFamily="34" charset="0"/>
                <a:sym typeface="Calibri" pitchFamily="34" charset="0"/>
              </a:rPr>
              <a:t>V</a:t>
            </a:r>
            <a:r>
              <a:rPr lang="en-US" altLang="ja-JP" sz="1800" baseline="-25000">
                <a:latin typeface="Calibri" pitchFamily="34" charset="0"/>
                <a:sym typeface="Calibri" pitchFamily="34" charset="0"/>
              </a:rPr>
              <a:t>L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は高さによってさほど変化しないので、実質的に、軌跡に沿った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Br(r,y)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の積分の差が、切片になる。</a:t>
            </a:r>
            <a:endParaRPr lang="ja-JP" altLang="en-US" sz="1800"/>
          </a:p>
        </p:txBody>
      </p:sp>
      <p:sp>
        <p:nvSpPr>
          <p:cNvPr id="1049" name="大かっこ 32"/>
          <p:cNvSpPr>
            <a:spLocks noChangeArrowheads="1"/>
          </p:cNvSpPr>
          <p:nvPr/>
        </p:nvSpPr>
        <p:spPr bwMode="auto">
          <a:xfrm>
            <a:off x="3348038" y="4508500"/>
            <a:ext cx="2232025" cy="7921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 sz="1800">
              <a:latin typeface="ＭＳ Ｐゴシック" charset="-128"/>
              <a:sym typeface="ＭＳ Ｐゴシック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35FDF1-627C-419D-8AD4-757F00C7638E}" type="slidenum">
              <a:rPr lang="ja-JP" altLang="en-US">
                <a:latin typeface="Arial" charset="0"/>
                <a:ea typeface="ＭＳ Ｐゴシック" charset="-128"/>
              </a:rPr>
              <a:pPr/>
              <a:t>7</a:t>
            </a:fld>
            <a:endParaRPr lang="ja-JP" altLang="en-US" sz="180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620713"/>
            <a:ext cx="4464050" cy="302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角丸四角形吹き出し 5"/>
          <p:cNvSpPr>
            <a:spLocks noChangeArrowheads="1"/>
          </p:cNvSpPr>
          <p:nvPr/>
        </p:nvSpPr>
        <p:spPr bwMode="auto">
          <a:xfrm>
            <a:off x="6011863" y="1123950"/>
            <a:ext cx="2520950" cy="2592388"/>
          </a:xfrm>
          <a:prstGeom prst="wedgeRoundRectCallout">
            <a:avLst>
              <a:gd name="adj1" fmla="val -106426"/>
              <a:gd name="adj2" fmla="val -18912"/>
              <a:gd name="adj3" fmla="val 16667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ja-JP" altLang="ja-JP" sz="1800">
              <a:solidFill>
                <a:srgbClr val="FFFFFF"/>
              </a:solidFill>
              <a:latin typeface="ＭＳ Ｐゴシック" charset="-128"/>
              <a:sym typeface="ＭＳ Ｐゴシック" charset="-128"/>
            </a:endParaRPr>
          </a:p>
        </p:txBody>
      </p:sp>
      <p:sp>
        <p:nvSpPr>
          <p:cNvPr id="2055" name="タイトル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7475"/>
            <a:ext cx="8229600" cy="574675"/>
          </a:xfrm>
        </p:spPr>
        <p:txBody>
          <a:bodyPr/>
          <a:lstStyle/>
          <a:p>
            <a:pPr marL="0" indent="0" eaLnBrk="1" hangingPunct="1"/>
            <a:r>
              <a:rPr lang="ja-JP" altLang="en-US" sz="2400" smtClean="0"/>
              <a:t>③傾きは、その位置での</a:t>
            </a:r>
            <a:r>
              <a:rPr lang="en-US" altLang="ja-JP" sz="2400" smtClean="0"/>
              <a:t>BR(r,y)</a:t>
            </a:r>
            <a:r>
              <a:rPr lang="ja-JP" altLang="en-US" sz="2400" smtClean="0"/>
              <a:t>と、</a:t>
            </a:r>
            <a:r>
              <a:rPr lang="en-US" altLang="ja-JP" sz="2400" smtClean="0"/>
              <a:t>V</a:t>
            </a:r>
            <a:r>
              <a:rPr lang="en-US" altLang="ja-JP" sz="1800" smtClean="0"/>
              <a:t>y</a:t>
            </a:r>
            <a:r>
              <a:rPr lang="en-US" altLang="ja-JP" sz="2400" smtClean="0"/>
              <a:t>, V</a:t>
            </a:r>
            <a:r>
              <a:rPr lang="en-US" altLang="ja-JP" sz="1800" smtClean="0"/>
              <a:t>L</a:t>
            </a:r>
            <a:r>
              <a:rPr lang="ja-JP" altLang="en-US" sz="2400" smtClean="0">
                <a:sym typeface="Symbol" pitchFamily="18" charset="2"/>
              </a:rPr>
              <a:t>から算出できる。</a:t>
            </a:r>
            <a:endParaRPr lang="ja-JP" altLang="en-US" smtClean="0"/>
          </a:p>
        </p:txBody>
      </p:sp>
      <p:sp>
        <p:nvSpPr>
          <p:cNvPr id="2056" name="テキスト ボックス 3"/>
          <p:cNvSpPr>
            <a:spLocks noChangeArrowheads="1"/>
          </p:cNvSpPr>
          <p:nvPr/>
        </p:nvSpPr>
        <p:spPr bwMode="auto">
          <a:xfrm>
            <a:off x="4932363" y="836613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sym typeface="Wingdings" pitchFamily="2" charset="2"/>
              </a:rPr>
              <a:t>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式（１）</a:t>
            </a:r>
            <a:endParaRPr lang="ja-JP" altLang="en-US" sz="1800"/>
          </a:p>
        </p:txBody>
      </p:sp>
      <p:pic>
        <p:nvPicPr>
          <p:cNvPr id="205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0938" y="1268413"/>
            <a:ext cx="2157412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775" y="3708400"/>
            <a:ext cx="4505325" cy="305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テキスト ボックス 8"/>
          <p:cNvSpPr>
            <a:spLocks noChangeArrowheads="1"/>
          </p:cNvSpPr>
          <p:nvPr/>
        </p:nvSpPr>
        <p:spPr bwMode="auto">
          <a:xfrm>
            <a:off x="252413" y="3573463"/>
            <a:ext cx="4537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径方向の成分も同様。(ページ11に再出)</a:t>
            </a:r>
            <a:endParaRPr lang="ja-JP" altLang="en-US" sz="1800"/>
          </a:p>
        </p:txBody>
      </p:sp>
      <p:pic>
        <p:nvPicPr>
          <p:cNvPr id="206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4221163"/>
            <a:ext cx="1981200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オブジェクト 15"/>
          <p:cNvGraphicFramePr>
            <a:graphicFrameLocks noChangeAspect="1"/>
          </p:cNvGraphicFramePr>
          <p:nvPr/>
        </p:nvGraphicFramePr>
        <p:xfrm>
          <a:off x="2700338" y="5661025"/>
          <a:ext cx="1879600" cy="633413"/>
        </p:xfrm>
        <a:graphic>
          <a:graphicData uri="http://schemas.openxmlformats.org/presentationml/2006/ole">
            <p:oleObj spid="_x0000_s2050" r:id="rId7" imgW="31699517" imgH="10668317" progId="Equation.3">
              <p:embed/>
            </p:oleObj>
          </a:graphicData>
        </a:graphic>
      </p:graphicFrame>
      <p:sp>
        <p:nvSpPr>
          <p:cNvPr id="2061" name="テキスト ボックス 16"/>
          <p:cNvSpPr>
            <a:spLocks noChangeArrowheads="1"/>
          </p:cNvSpPr>
          <p:nvPr/>
        </p:nvSpPr>
        <p:spPr bwMode="auto">
          <a:xfrm>
            <a:off x="1619250" y="5805488"/>
            <a:ext cx="1225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latin typeface="Calibri" pitchFamily="34" charset="0"/>
                <a:sym typeface="Calibri" pitchFamily="34" charset="0"/>
              </a:rPr>
              <a:t>Slope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の式</a:t>
            </a:r>
            <a:endParaRPr lang="ja-JP" altLang="en-US" sz="1800"/>
          </a:p>
        </p:txBody>
      </p:sp>
      <p:pic>
        <p:nvPicPr>
          <p:cNvPr id="2062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64125" y="4221163"/>
            <a:ext cx="19065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3" name="テキスト ボックス 20"/>
          <p:cNvSpPr>
            <a:spLocks noChangeArrowheads="1"/>
          </p:cNvSpPr>
          <p:nvPr/>
        </p:nvSpPr>
        <p:spPr bwMode="auto">
          <a:xfrm>
            <a:off x="6516688" y="6092825"/>
            <a:ext cx="647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2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Y (cm)</a:t>
            </a:r>
            <a:endParaRPr lang="ja-JP" altLang="en-US" sz="1800"/>
          </a:p>
        </p:txBody>
      </p:sp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6300788" y="5084763"/>
          <a:ext cx="506412" cy="560387"/>
        </p:xfrm>
        <a:graphic>
          <a:graphicData uri="http://schemas.openxmlformats.org/presentationml/2006/ole">
            <p:oleObj spid="_x0000_s2051" r:id="rId9" imgW="8534717" imgH="9449117" progId="Equation.3">
              <p:embed/>
            </p:oleObj>
          </a:graphicData>
        </a:graphic>
      </p:graphicFrame>
      <p:sp>
        <p:nvSpPr>
          <p:cNvPr id="2064" name="テキスト ボックス 18"/>
          <p:cNvSpPr>
            <a:spLocks noChangeArrowheads="1"/>
          </p:cNvSpPr>
          <p:nvPr/>
        </p:nvSpPr>
        <p:spPr bwMode="auto">
          <a:xfrm>
            <a:off x="6156325" y="5300663"/>
            <a:ext cx="1079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800">
                <a:latin typeface="Calibri" pitchFamily="34" charset="0"/>
                <a:sym typeface="ＭＳ Ｐゴシック" charset="-128"/>
              </a:rPr>
              <a:t>      に</a:t>
            </a:r>
          </a:p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変換して、</a:t>
            </a:r>
            <a:endParaRPr lang="ja-JP" altLang="en-US" sz="1800"/>
          </a:p>
        </p:txBody>
      </p:sp>
      <p:sp>
        <p:nvSpPr>
          <p:cNvPr id="2065" name="角丸四角形吹き出し 13"/>
          <p:cNvSpPr>
            <a:spLocks noChangeArrowheads="1"/>
          </p:cNvSpPr>
          <p:nvPr/>
        </p:nvSpPr>
        <p:spPr bwMode="auto">
          <a:xfrm>
            <a:off x="5076825" y="4076700"/>
            <a:ext cx="4067175" cy="2305050"/>
          </a:xfrm>
          <a:prstGeom prst="wedgeRoundRectCallout">
            <a:avLst>
              <a:gd name="adj1" fmla="val -61472"/>
              <a:gd name="adj2" fmla="val -22875"/>
              <a:gd name="adj3" fmla="val 16667"/>
            </a:avLst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ja-JP" altLang="ja-JP" sz="1800">
              <a:solidFill>
                <a:srgbClr val="FFFFFF"/>
              </a:solidFill>
              <a:latin typeface="ＭＳ Ｐゴシック" charset="-128"/>
              <a:sym typeface="ＭＳ Ｐゴシック" charset="-128"/>
            </a:endParaRPr>
          </a:p>
        </p:txBody>
      </p:sp>
      <p:sp>
        <p:nvSpPr>
          <p:cNvPr id="2066" name="左矢印 21"/>
          <p:cNvSpPr>
            <a:spLocks noChangeArrowheads="1"/>
          </p:cNvSpPr>
          <p:nvPr/>
        </p:nvSpPr>
        <p:spPr bwMode="auto">
          <a:xfrm>
            <a:off x="6804025" y="4940300"/>
            <a:ext cx="720725" cy="144463"/>
          </a:xfrm>
          <a:prstGeom prst="leftArrow">
            <a:avLst>
              <a:gd name="adj1" fmla="val 50000"/>
              <a:gd name="adj2" fmla="val 49913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ja-JP" altLang="ja-JP" sz="1800">
              <a:solidFill>
                <a:srgbClr val="FFFFFF"/>
              </a:solidFill>
              <a:latin typeface="ＭＳ Ｐゴシック" charset="-128"/>
              <a:sym typeface="ＭＳ Ｐゴシック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DB9C5A-8306-49BF-9667-DBA24D501051}" type="slidenum">
              <a:rPr lang="ja-JP" altLang="en-US">
                <a:latin typeface="Arial" charset="0"/>
                <a:ea typeface="ＭＳ Ｐゴシック" charset="-128"/>
              </a:rPr>
              <a:pPr/>
              <a:t>8</a:t>
            </a:fld>
            <a:endParaRPr lang="ja-JP" altLang="en-US" sz="180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4365625"/>
            <a:ext cx="50006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タイトル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marL="0" indent="0" eaLnBrk="1" hangingPunct="1"/>
            <a:r>
              <a:rPr lang="ja-JP" altLang="en-US" sz="2400" smtClean="0"/>
              <a:t>④</a:t>
            </a:r>
            <a:r>
              <a:rPr lang="en-US" altLang="ja-JP" sz="2400" smtClean="0"/>
              <a:t>Y’</a:t>
            </a:r>
            <a:r>
              <a:rPr lang="ja-JP" altLang="en-US" sz="2400" smtClean="0"/>
              <a:t>切片は、　軌跡に沿った積分    　　　　　　の差になる。　</a:t>
            </a:r>
            <a:endParaRPr lang="ja-JP" altLang="en-US" smtClean="0"/>
          </a:p>
        </p:txBody>
      </p:sp>
      <p:pic>
        <p:nvPicPr>
          <p:cNvPr id="30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123950"/>
            <a:ext cx="4681537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925" y="692150"/>
            <a:ext cx="3128963" cy="384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テキスト ボックス 5"/>
          <p:cNvSpPr>
            <a:spLocks noChangeArrowheads="1"/>
          </p:cNvSpPr>
          <p:nvPr/>
        </p:nvSpPr>
        <p:spPr bwMode="auto">
          <a:xfrm>
            <a:off x="250825" y="4581525"/>
            <a:ext cx="31686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一方で、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V</a:t>
            </a:r>
            <a:r>
              <a:rPr lang="en-US" altLang="ja-JP" sz="1800" baseline="-25000">
                <a:latin typeface="Calibri" pitchFamily="34" charset="0"/>
                <a:sym typeface="Calibri" pitchFamily="34" charset="0"/>
              </a:rPr>
              <a:t>L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は高さによってそんなに変わらない 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(&lt;10%)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し、軌跡による差は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0.2%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程度なので、大雑把に、軌跡に沿った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Br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の空間分布の差 、と考えて良い。</a:t>
            </a:r>
            <a:endParaRPr lang="ja-JP" altLang="en-US" sz="180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5076825" y="188913"/>
          <a:ext cx="1512888" cy="746125"/>
        </p:xfrm>
        <a:graphic>
          <a:graphicData uri="http://schemas.openxmlformats.org/presentationml/2006/ole">
            <p:oleObj spid="_x0000_s3074" r:id="rId6" imgW="22860317" imgH="11277917" progId="Equation.3">
              <p:embed/>
            </p:oleObj>
          </a:graphicData>
        </a:graphic>
      </p:graphicFrame>
      <p:sp>
        <p:nvSpPr>
          <p:cNvPr id="3081" name="テキスト ボックス 7"/>
          <p:cNvSpPr>
            <a:spLocks noChangeArrowheads="1"/>
          </p:cNvSpPr>
          <p:nvPr/>
        </p:nvSpPr>
        <p:spPr bwMode="auto">
          <a:xfrm>
            <a:off x="466725" y="765175"/>
            <a:ext cx="41767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>
                <a:latin typeface="Calibri" pitchFamily="34" charset="0"/>
                <a:sym typeface="Calibri" pitchFamily="34" charset="0"/>
              </a:rPr>
              <a:t>V</a:t>
            </a:r>
            <a:r>
              <a:rPr lang="en-US" altLang="ja-JP" sz="1400" baseline="-25000">
                <a:latin typeface="Calibri" pitchFamily="34" charset="0"/>
                <a:sym typeface="Calibri" pitchFamily="34" charset="0"/>
              </a:rPr>
              <a:t>L</a:t>
            </a:r>
            <a:r>
              <a:rPr lang="ja-JP" altLang="en-US" sz="1400">
                <a:latin typeface="Calibri" pitchFamily="34" charset="0"/>
                <a:sym typeface="ＭＳ Ｐゴシック" charset="-128"/>
              </a:rPr>
              <a:t>は高さによってさほど変化しないので、実質的に、軌跡に沿った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Br(r,y)</a:t>
            </a:r>
            <a:r>
              <a:rPr lang="ja-JP" altLang="en-US" sz="1400">
                <a:latin typeface="Calibri" pitchFamily="34" charset="0"/>
                <a:sym typeface="ＭＳ Ｐゴシック" charset="-128"/>
              </a:rPr>
              <a:t>の積分の差が、切片になる。</a:t>
            </a:r>
            <a:endParaRPr lang="ja-JP" altLang="en-US" sz="1800"/>
          </a:p>
        </p:txBody>
      </p:sp>
      <p:cxnSp>
        <p:nvCxnSpPr>
          <p:cNvPr id="3082" name="直線矢印コネクタ 9"/>
          <p:cNvCxnSpPr>
            <a:cxnSpLocks noChangeShapeType="1"/>
          </p:cNvCxnSpPr>
          <p:nvPr/>
        </p:nvCxnSpPr>
        <p:spPr bwMode="auto">
          <a:xfrm>
            <a:off x="1025525" y="2708275"/>
            <a:ext cx="50323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83" name="直線矢印コネクタ 10"/>
          <p:cNvCxnSpPr>
            <a:cxnSpLocks noChangeShapeType="1"/>
          </p:cNvCxnSpPr>
          <p:nvPr/>
        </p:nvCxnSpPr>
        <p:spPr bwMode="auto">
          <a:xfrm flipH="1">
            <a:off x="1908175" y="2708275"/>
            <a:ext cx="431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84" name="直線矢印コネクタ 12"/>
          <p:cNvCxnSpPr>
            <a:cxnSpLocks noChangeShapeType="1"/>
          </p:cNvCxnSpPr>
          <p:nvPr/>
        </p:nvCxnSpPr>
        <p:spPr bwMode="auto">
          <a:xfrm>
            <a:off x="2033588" y="198913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85" name="直線矢印コネクタ 13"/>
          <p:cNvCxnSpPr>
            <a:cxnSpLocks noChangeShapeType="1"/>
          </p:cNvCxnSpPr>
          <p:nvPr/>
        </p:nvCxnSpPr>
        <p:spPr bwMode="auto">
          <a:xfrm flipH="1">
            <a:off x="2916238" y="1989138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86" name="テキスト ボックス 14"/>
          <p:cNvSpPr>
            <a:spLocks noChangeArrowheads="1"/>
          </p:cNvSpPr>
          <p:nvPr/>
        </p:nvSpPr>
        <p:spPr bwMode="auto">
          <a:xfrm>
            <a:off x="2987675" y="2060575"/>
            <a:ext cx="1368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軌跡の空間分布</a:t>
            </a:r>
            <a:endParaRPr lang="ja-JP" altLang="en-US" sz="1800"/>
          </a:p>
        </p:txBody>
      </p:sp>
      <p:cxnSp>
        <p:nvCxnSpPr>
          <p:cNvPr id="3087" name="直線矢印コネクタ 15"/>
          <p:cNvCxnSpPr>
            <a:cxnSpLocks noChangeShapeType="1"/>
          </p:cNvCxnSpPr>
          <p:nvPr/>
        </p:nvCxnSpPr>
        <p:spPr bwMode="auto">
          <a:xfrm>
            <a:off x="5416550" y="2708275"/>
            <a:ext cx="5048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88" name="直線矢印コネクタ 16"/>
          <p:cNvCxnSpPr>
            <a:cxnSpLocks noChangeShapeType="1"/>
          </p:cNvCxnSpPr>
          <p:nvPr/>
        </p:nvCxnSpPr>
        <p:spPr bwMode="auto">
          <a:xfrm flipH="1">
            <a:off x="6300788" y="2708275"/>
            <a:ext cx="431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89" name="直線矢印コネクタ 17"/>
          <p:cNvCxnSpPr>
            <a:cxnSpLocks noChangeShapeType="1"/>
          </p:cNvCxnSpPr>
          <p:nvPr/>
        </p:nvCxnSpPr>
        <p:spPr bwMode="auto">
          <a:xfrm>
            <a:off x="4913313" y="1989138"/>
            <a:ext cx="504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90" name="直線矢印コネクタ 18"/>
          <p:cNvCxnSpPr>
            <a:cxnSpLocks noChangeShapeType="1"/>
          </p:cNvCxnSpPr>
          <p:nvPr/>
        </p:nvCxnSpPr>
        <p:spPr bwMode="auto">
          <a:xfrm flipH="1">
            <a:off x="5724525" y="1989138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91" name="テキスト ボックス 19"/>
          <p:cNvSpPr>
            <a:spLocks noChangeArrowheads="1"/>
          </p:cNvSpPr>
          <p:nvPr/>
        </p:nvSpPr>
        <p:spPr bwMode="auto">
          <a:xfrm>
            <a:off x="6372225" y="1773238"/>
            <a:ext cx="2089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軌跡の空間分布による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Br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の空間分布</a:t>
            </a:r>
            <a:endParaRPr lang="ja-JP" altLang="en-US" sz="1800"/>
          </a:p>
        </p:txBody>
      </p:sp>
      <p:cxnSp>
        <p:nvCxnSpPr>
          <p:cNvPr id="3092" name="直線矢印コネクタ 21"/>
          <p:cNvCxnSpPr>
            <a:cxnSpLocks noChangeShapeType="1"/>
          </p:cNvCxnSpPr>
          <p:nvPr/>
        </p:nvCxnSpPr>
        <p:spPr bwMode="auto">
          <a:xfrm>
            <a:off x="4932363" y="4868863"/>
            <a:ext cx="0" cy="151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3093" name="テキスト ボックス 22"/>
          <p:cNvSpPr>
            <a:spLocks noChangeArrowheads="1"/>
          </p:cNvSpPr>
          <p:nvPr/>
        </p:nvSpPr>
        <p:spPr bwMode="auto">
          <a:xfrm>
            <a:off x="5076825" y="4940300"/>
            <a:ext cx="719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latin typeface="Calibri" pitchFamily="34" charset="0"/>
                <a:sym typeface="Calibri" pitchFamily="34" charset="0"/>
              </a:rPr>
              <a:t>&lt;10%</a:t>
            </a:r>
            <a:endParaRPr lang="ja-JP" altLang="en-US" sz="1800"/>
          </a:p>
        </p:txBody>
      </p:sp>
      <p:cxnSp>
        <p:nvCxnSpPr>
          <p:cNvPr id="3094" name="直線矢印コネクタ 23"/>
          <p:cNvCxnSpPr>
            <a:cxnSpLocks noChangeShapeType="1"/>
          </p:cNvCxnSpPr>
          <p:nvPr/>
        </p:nvCxnSpPr>
        <p:spPr bwMode="auto">
          <a:xfrm>
            <a:off x="6804025" y="4868863"/>
            <a:ext cx="0" cy="151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3095" name="テキスト ボックス 24"/>
          <p:cNvSpPr>
            <a:spLocks noChangeArrowheads="1"/>
          </p:cNvSpPr>
          <p:nvPr/>
        </p:nvSpPr>
        <p:spPr bwMode="auto">
          <a:xfrm>
            <a:off x="6804025" y="4797425"/>
            <a:ext cx="93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latin typeface="Calibri" pitchFamily="34" charset="0"/>
                <a:sym typeface="Calibri" pitchFamily="34" charset="0"/>
              </a:rPr>
              <a:t>&lt;0.2%</a:t>
            </a:r>
            <a:endParaRPr lang="ja-JP" altLang="en-US" sz="1800"/>
          </a:p>
        </p:txBody>
      </p:sp>
      <p:sp>
        <p:nvSpPr>
          <p:cNvPr id="3096" name="正方形/長方形 25"/>
          <p:cNvSpPr>
            <a:spLocks noChangeArrowheads="1"/>
          </p:cNvSpPr>
          <p:nvPr/>
        </p:nvSpPr>
        <p:spPr bwMode="auto">
          <a:xfrm>
            <a:off x="3924300" y="5373688"/>
            <a:ext cx="1079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200">
                <a:latin typeface="Calibri" pitchFamily="34" charset="0"/>
                <a:sym typeface="Calibri" pitchFamily="34" charset="0"/>
              </a:rPr>
              <a:t>V</a:t>
            </a:r>
            <a:r>
              <a:rPr lang="en-US" altLang="ja-JP" sz="1200" baseline="-25000">
                <a:latin typeface="Calibri" pitchFamily="34" charset="0"/>
                <a:sym typeface="Calibri" pitchFamily="34" charset="0"/>
              </a:rPr>
              <a:t>L</a:t>
            </a:r>
            <a:r>
              <a:rPr lang="ja-JP" altLang="en-US" sz="1200">
                <a:latin typeface="Calibri" pitchFamily="34" charset="0"/>
                <a:sym typeface="ＭＳ Ｐゴシック" charset="-128"/>
              </a:rPr>
              <a:t>は高さによってそんなに変わらない </a:t>
            </a:r>
            <a:endParaRPr lang="ja-JP" altLang="en-US" sz="1800"/>
          </a:p>
        </p:txBody>
      </p:sp>
      <p:sp>
        <p:nvSpPr>
          <p:cNvPr id="3097" name="正方形/長方形 26"/>
          <p:cNvSpPr>
            <a:spLocks noChangeArrowheads="1"/>
          </p:cNvSpPr>
          <p:nvPr/>
        </p:nvSpPr>
        <p:spPr bwMode="auto">
          <a:xfrm>
            <a:off x="6877050" y="5876925"/>
            <a:ext cx="1223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200">
                <a:latin typeface="Calibri" pitchFamily="34" charset="0"/>
                <a:sym typeface="Calibri" pitchFamily="34" charset="0"/>
              </a:rPr>
              <a:t>V</a:t>
            </a:r>
            <a:r>
              <a:rPr lang="en-US" altLang="ja-JP" sz="1200" baseline="-25000">
                <a:latin typeface="Calibri" pitchFamily="34" charset="0"/>
                <a:sym typeface="Calibri" pitchFamily="34" charset="0"/>
              </a:rPr>
              <a:t>L</a:t>
            </a:r>
            <a:r>
              <a:rPr lang="ja-JP" altLang="en-US" sz="1200">
                <a:latin typeface="Calibri" pitchFamily="34" charset="0"/>
                <a:sym typeface="ＭＳ Ｐゴシック" charset="-128"/>
              </a:rPr>
              <a:t>は軌跡による差も小さい</a:t>
            </a:r>
            <a:endParaRPr lang="ja-JP" altLang="en-US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AC4786-2471-4192-B72E-1398DE60C5DC}" type="slidenum">
              <a:rPr lang="ja-JP" altLang="en-US">
                <a:latin typeface="Arial" charset="0"/>
                <a:ea typeface="ＭＳ Ｐゴシック" charset="-128"/>
              </a:rPr>
              <a:pPr/>
              <a:t>9</a:t>
            </a:fld>
            <a:endParaRPr lang="ja-JP" altLang="en-US" sz="180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1196975"/>
            <a:ext cx="3348038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4365625"/>
            <a:ext cx="3384550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3668713"/>
            <a:ext cx="2590800" cy="318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836613"/>
            <a:ext cx="28575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9" name="正方形/長方形 4"/>
          <p:cNvSpPr>
            <a:spLocks noChangeArrowheads="1"/>
          </p:cNvSpPr>
          <p:nvPr/>
        </p:nvSpPr>
        <p:spPr bwMode="auto">
          <a:xfrm>
            <a:off x="971550" y="981075"/>
            <a:ext cx="20161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400">
                <a:latin typeface="Calibri" pitchFamily="34" charset="0"/>
                <a:sym typeface="ＭＳ Ｐゴシック" charset="-128"/>
              </a:rPr>
              <a:t>全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550</a:t>
            </a:r>
            <a:r>
              <a:rPr lang="ja-JP" altLang="en-US" sz="1400">
                <a:latin typeface="Calibri" pitchFamily="34" charset="0"/>
                <a:sym typeface="ＭＳ Ｐゴシック" charset="-128"/>
              </a:rPr>
              <a:t>軌跡の位相空間</a:t>
            </a:r>
          </a:p>
          <a:p>
            <a:pPr algn="r"/>
            <a:r>
              <a:rPr lang="ja-JP" altLang="en-US" sz="1400">
                <a:latin typeface="Calibri" pitchFamily="34" charset="0"/>
                <a:sym typeface="ＭＳ Ｐゴシック" charset="-128"/>
              </a:rPr>
              <a:t>高さ</a:t>
            </a:r>
            <a:r>
              <a:rPr lang="en-US" altLang="ja-JP" sz="1400">
                <a:latin typeface="Calibri" pitchFamily="34" charset="0"/>
                <a:sym typeface="Calibri" pitchFamily="34" charset="0"/>
              </a:rPr>
              <a:t>95cm</a:t>
            </a:r>
            <a:r>
              <a:rPr lang="ja-JP" altLang="en-US" sz="1400">
                <a:latin typeface="Calibri" pitchFamily="34" charset="0"/>
                <a:sym typeface="ＭＳ Ｐゴシック" charset="-128"/>
              </a:rPr>
              <a:t>地点</a:t>
            </a:r>
            <a:endParaRPr lang="ja-JP" altLang="en-US" sz="1800"/>
          </a:p>
        </p:txBody>
      </p:sp>
      <p:sp>
        <p:nvSpPr>
          <p:cNvPr id="4110" name="タイトル 1"/>
          <p:cNvSpPr>
            <a:spLocks noChangeArrowheads="1"/>
          </p:cNvSpPr>
          <p:nvPr/>
        </p:nvSpPr>
        <p:spPr bwMode="auto">
          <a:xfrm>
            <a:off x="179388" y="274638"/>
            <a:ext cx="885666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2400" b="1" i="1">
                <a:latin typeface="Calibri" pitchFamily="34" charset="0"/>
                <a:sym typeface="ＭＳ Ｐゴシック" charset="-128"/>
              </a:rPr>
              <a:t>④</a:t>
            </a:r>
            <a:r>
              <a:rPr lang="en-US" altLang="ja-JP" sz="2400" b="1" i="1">
                <a:latin typeface="Calibri" pitchFamily="34" charset="0"/>
                <a:sym typeface="Calibri" pitchFamily="34" charset="0"/>
              </a:rPr>
              <a:t>Y’</a:t>
            </a:r>
            <a:r>
              <a:rPr lang="ja-JP" altLang="en-US" sz="2400" b="1" i="1">
                <a:latin typeface="Calibri" pitchFamily="34" charset="0"/>
                <a:sym typeface="ＭＳ Ｐゴシック" charset="-128"/>
              </a:rPr>
              <a:t>切片は、軌跡に沿った</a:t>
            </a:r>
            <a:r>
              <a:rPr lang="en-US" altLang="ja-JP" sz="2400">
                <a:latin typeface="Calibri" pitchFamily="34" charset="0"/>
                <a:sym typeface="Calibri" pitchFamily="34" charset="0"/>
              </a:rPr>
              <a:t>Br</a:t>
            </a:r>
            <a:r>
              <a:rPr lang="ja-JP" altLang="en-US" sz="2400">
                <a:latin typeface="Calibri" pitchFamily="34" charset="0"/>
                <a:sym typeface="ＭＳ Ｐゴシック" charset="-128"/>
              </a:rPr>
              <a:t>の空間分布の差</a:t>
            </a:r>
            <a:r>
              <a:rPr lang="ja-JP" altLang="en-US" sz="2400" b="1" i="1">
                <a:latin typeface="Calibri" pitchFamily="34" charset="0"/>
                <a:sym typeface="ＭＳ Ｐゴシック" charset="-128"/>
              </a:rPr>
              <a:t>に近似的に比例する。　</a:t>
            </a:r>
            <a:endParaRPr lang="ja-JP" altLang="en-US" sz="1800"/>
          </a:p>
        </p:txBody>
      </p:sp>
      <p:cxnSp>
        <p:nvCxnSpPr>
          <p:cNvPr id="4111" name="直線矢印コネクタ 7"/>
          <p:cNvCxnSpPr>
            <a:cxnSpLocks noChangeShapeType="1"/>
          </p:cNvCxnSpPr>
          <p:nvPr/>
        </p:nvCxnSpPr>
        <p:spPr bwMode="auto">
          <a:xfrm>
            <a:off x="1403350" y="4206875"/>
            <a:ext cx="288925" cy="1588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 type="arrow" w="med" len="med"/>
            <a:tailEnd type="arrow" w="med" len="med"/>
          </a:ln>
        </p:spPr>
      </p:cxnSp>
      <p:sp>
        <p:nvSpPr>
          <p:cNvPr id="4112" name="テキスト ボックス 10"/>
          <p:cNvSpPr>
            <a:spLocks noChangeArrowheads="1"/>
          </p:cNvSpPr>
          <p:nvPr/>
        </p:nvSpPr>
        <p:spPr bwMode="auto">
          <a:xfrm>
            <a:off x="1258888" y="3862388"/>
            <a:ext cx="12969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sym typeface="Symbol" pitchFamily="18" charset="2"/>
              </a:rPr>
              <a:t></a:t>
            </a:r>
            <a:r>
              <a:rPr lang="en-US" altLang="ja-JP" sz="1800">
                <a:sym typeface="Symbol" pitchFamily="18" charset="2"/>
              </a:rPr>
              <a:t>BR(r,y)</a:t>
            </a:r>
            <a:endParaRPr lang="ja-JP" altLang="en-US" sz="1800"/>
          </a:p>
        </p:txBody>
      </p:sp>
      <p:graphicFrame>
        <p:nvGraphicFramePr>
          <p:cNvPr id="4098" name="オブジェクト 11"/>
          <p:cNvGraphicFramePr>
            <a:graphicFrameLocks noChangeAspect="1"/>
          </p:cNvGraphicFramePr>
          <p:nvPr/>
        </p:nvGraphicFramePr>
        <p:xfrm>
          <a:off x="6372225" y="3717925"/>
          <a:ext cx="1035050" cy="446088"/>
        </p:xfrm>
        <a:graphic>
          <a:graphicData uri="http://schemas.openxmlformats.org/presentationml/2006/ole">
            <p:oleObj spid="_x0000_s4098" r:id="rId7" imgW="15545117" imgH="6705917" progId="Equation.3">
              <p:embed/>
            </p:oleObj>
          </a:graphicData>
        </a:graphic>
      </p:graphicFrame>
      <p:sp>
        <p:nvSpPr>
          <p:cNvPr id="4113" name="テキスト ボックス 12"/>
          <p:cNvSpPr>
            <a:spLocks noChangeArrowheads="1"/>
          </p:cNvSpPr>
          <p:nvPr/>
        </p:nvSpPr>
        <p:spPr bwMode="auto">
          <a:xfrm>
            <a:off x="2627313" y="3933825"/>
            <a:ext cx="2808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軌跡に沿った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Br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差の積分</a:t>
            </a:r>
            <a:endParaRPr lang="ja-JP" altLang="en-US" sz="1800"/>
          </a:p>
        </p:txBody>
      </p:sp>
      <p:sp>
        <p:nvSpPr>
          <p:cNvPr id="4114" name="直線コネクタ 14"/>
          <p:cNvSpPr>
            <a:spLocks noChangeShapeType="1"/>
          </p:cNvSpPr>
          <p:nvPr/>
        </p:nvSpPr>
        <p:spPr bwMode="auto">
          <a:xfrm>
            <a:off x="1844675" y="1844675"/>
            <a:ext cx="1000125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5" name="直線コネクタ 15"/>
          <p:cNvSpPr>
            <a:spLocks noChangeShapeType="1"/>
          </p:cNvSpPr>
          <p:nvPr/>
        </p:nvSpPr>
        <p:spPr bwMode="auto">
          <a:xfrm flipV="1">
            <a:off x="1835150" y="2349500"/>
            <a:ext cx="649288" cy="952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cxnSp>
        <p:nvCxnSpPr>
          <p:cNvPr id="4116" name="直線矢印コネクタ 18"/>
          <p:cNvCxnSpPr>
            <a:cxnSpLocks noChangeShapeType="1"/>
          </p:cNvCxnSpPr>
          <p:nvPr/>
        </p:nvCxnSpPr>
        <p:spPr bwMode="auto">
          <a:xfrm>
            <a:off x="2411413" y="1844675"/>
            <a:ext cx="1587" cy="5048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4117" name="直線矢印コネクタ 23"/>
          <p:cNvCxnSpPr>
            <a:cxnSpLocks noChangeShapeType="1"/>
          </p:cNvCxnSpPr>
          <p:nvPr/>
        </p:nvCxnSpPr>
        <p:spPr bwMode="auto">
          <a:xfrm flipV="1">
            <a:off x="1547813" y="2492375"/>
            <a:ext cx="431800" cy="360363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4118" name="テキスト ボックス 24"/>
          <p:cNvSpPr>
            <a:spLocks noChangeArrowheads="1"/>
          </p:cNvSpPr>
          <p:nvPr/>
        </p:nvSpPr>
        <p:spPr bwMode="auto">
          <a:xfrm>
            <a:off x="1260475" y="2781300"/>
            <a:ext cx="503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latin typeface="Calibri" pitchFamily="34" charset="0"/>
                <a:sym typeface="Calibri" pitchFamily="34" charset="0"/>
              </a:rPr>
              <a:t>#1</a:t>
            </a:r>
            <a:endParaRPr lang="ja-JP" altLang="en-US" sz="1800"/>
          </a:p>
        </p:txBody>
      </p:sp>
      <p:sp>
        <p:nvSpPr>
          <p:cNvPr id="4119" name="テキスト ボックス 25"/>
          <p:cNvSpPr>
            <a:spLocks noChangeArrowheads="1"/>
          </p:cNvSpPr>
          <p:nvPr/>
        </p:nvSpPr>
        <p:spPr bwMode="auto">
          <a:xfrm rot="-5400000">
            <a:off x="2047875" y="5159375"/>
            <a:ext cx="1949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軌跡に沿った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Br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差</a:t>
            </a:r>
          </a:p>
          <a:p>
            <a:r>
              <a:rPr lang="en-US" altLang="ja-JP" sz="1800">
                <a:latin typeface="Calibri" pitchFamily="34" charset="0"/>
                <a:sym typeface="Calibri" pitchFamily="34" charset="0"/>
              </a:rPr>
              <a:t>Tesla for 50m</a:t>
            </a:r>
            <a:endParaRPr lang="ja-JP" altLang="en-US" sz="1800"/>
          </a:p>
        </p:txBody>
      </p:sp>
      <p:sp>
        <p:nvSpPr>
          <p:cNvPr id="4120" name="テキスト ボックス 26"/>
          <p:cNvSpPr>
            <a:spLocks noChangeArrowheads="1"/>
          </p:cNvSpPr>
          <p:nvPr/>
        </p:nvSpPr>
        <p:spPr bwMode="auto">
          <a:xfrm>
            <a:off x="3060700" y="4221163"/>
            <a:ext cx="2016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>
                <a:latin typeface="Calibri" pitchFamily="34" charset="0"/>
                <a:sym typeface="ＭＳ Ｐゴシック" charset="-128"/>
              </a:rPr>
              <a:t>ただし、軌跡の長さ</a:t>
            </a:r>
            <a:endParaRPr lang="ja-JP" altLang="en-US" sz="1800"/>
          </a:p>
        </p:txBody>
      </p:sp>
      <p:pic>
        <p:nvPicPr>
          <p:cNvPr id="412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1863" y="3457575"/>
            <a:ext cx="3276600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22" name="直線矢印コネクタ 30"/>
          <p:cNvCxnSpPr>
            <a:cxnSpLocks noChangeShapeType="1"/>
          </p:cNvCxnSpPr>
          <p:nvPr/>
        </p:nvCxnSpPr>
        <p:spPr bwMode="auto">
          <a:xfrm flipH="1">
            <a:off x="1763713" y="1557338"/>
            <a:ext cx="431800" cy="1746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arrow" w="med" len="med"/>
          </a:ln>
        </p:spPr>
      </p:cxnSp>
      <p:sp>
        <p:nvSpPr>
          <p:cNvPr id="4123" name="テキスト ボックス 31"/>
          <p:cNvSpPr>
            <a:spLocks noChangeArrowheads="1"/>
          </p:cNvSpPr>
          <p:nvPr/>
        </p:nvSpPr>
        <p:spPr bwMode="auto">
          <a:xfrm>
            <a:off x="2195513" y="1412875"/>
            <a:ext cx="639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solidFill>
                  <a:srgbClr val="00B050"/>
                </a:solidFill>
                <a:latin typeface="Calibri" pitchFamily="34" charset="0"/>
                <a:sym typeface="Calibri" pitchFamily="34" charset="0"/>
              </a:rPr>
              <a:t>#10</a:t>
            </a:r>
            <a:endParaRPr lang="ja-JP" altLang="en-US" sz="1800"/>
          </a:p>
        </p:txBody>
      </p:sp>
      <p:sp>
        <p:nvSpPr>
          <p:cNvPr id="4124" name="テキスト ボックス 46"/>
          <p:cNvSpPr>
            <a:spLocks noChangeArrowheads="1"/>
          </p:cNvSpPr>
          <p:nvPr/>
        </p:nvSpPr>
        <p:spPr bwMode="auto">
          <a:xfrm>
            <a:off x="3276600" y="1003300"/>
            <a:ext cx="2016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latin typeface="Calibri" pitchFamily="34" charset="0"/>
                <a:sym typeface="Calibri" pitchFamily="34" charset="0"/>
              </a:rPr>
              <a:t>Y’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切片の差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: </a:t>
            </a:r>
            <a:r>
              <a:rPr lang="en-US" altLang="ja-JP" sz="1800">
                <a:sym typeface="Symbol" pitchFamily="18" charset="2"/>
              </a:rPr>
              <a:t>y’</a:t>
            </a:r>
            <a:endParaRPr lang="ja-JP" altLang="en-US" sz="1800"/>
          </a:p>
        </p:txBody>
      </p:sp>
      <p:sp>
        <p:nvSpPr>
          <p:cNvPr id="4125" name="テキスト ボックス 47"/>
          <p:cNvSpPr>
            <a:spLocks noChangeArrowheads="1"/>
          </p:cNvSpPr>
          <p:nvPr/>
        </p:nvSpPr>
        <p:spPr bwMode="auto">
          <a:xfrm>
            <a:off x="2339975" y="1917700"/>
            <a:ext cx="6397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sym typeface="Symbol" pitchFamily="18" charset="2"/>
              </a:rPr>
              <a:t>y’</a:t>
            </a:r>
            <a:endParaRPr lang="ja-JP" altLang="en-US" sz="1800"/>
          </a:p>
        </p:txBody>
      </p:sp>
      <p:sp>
        <p:nvSpPr>
          <p:cNvPr id="4126" name="右矢印 48"/>
          <p:cNvSpPr>
            <a:spLocks noChangeArrowheads="1"/>
          </p:cNvSpPr>
          <p:nvPr/>
        </p:nvSpPr>
        <p:spPr bwMode="auto">
          <a:xfrm>
            <a:off x="2628900" y="2349500"/>
            <a:ext cx="647700" cy="287338"/>
          </a:xfrm>
          <a:prstGeom prst="rightArrow">
            <a:avLst>
              <a:gd name="adj1" fmla="val 50000"/>
              <a:gd name="adj2" fmla="val 64441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ja-JP" altLang="ja-JP" sz="1800">
              <a:solidFill>
                <a:srgbClr val="FFFFFF"/>
              </a:solidFill>
              <a:latin typeface="ＭＳ Ｐゴシック" charset="-128"/>
              <a:sym typeface="ＭＳ Ｐゴシック" charset="-128"/>
            </a:endParaRPr>
          </a:p>
        </p:txBody>
      </p:sp>
      <p:sp>
        <p:nvSpPr>
          <p:cNvPr id="4127" name="テキスト ボックス 49"/>
          <p:cNvSpPr>
            <a:spLocks noChangeArrowheads="1"/>
          </p:cNvSpPr>
          <p:nvPr/>
        </p:nvSpPr>
        <p:spPr bwMode="auto">
          <a:xfrm>
            <a:off x="6300788" y="2300288"/>
            <a:ext cx="28432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>
                <a:latin typeface="Calibri" pitchFamily="34" charset="0"/>
                <a:sym typeface="Calibri" pitchFamily="34" charset="0"/>
              </a:rPr>
              <a:t> 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　　　　と</a:t>
            </a:r>
            <a:r>
              <a:rPr lang="en-US" sz="1800">
                <a:sym typeface="Symbol" pitchFamily="18" charset="2"/>
              </a:rPr>
              <a:t></a:t>
            </a:r>
            <a:r>
              <a:rPr lang="en-US" altLang="ja-JP" sz="1800">
                <a:sym typeface="Symbol" pitchFamily="18" charset="2"/>
              </a:rPr>
              <a:t>y’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の各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ID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毎に比を取ると、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-700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くらいになる。</a:t>
            </a:r>
          </a:p>
          <a:p>
            <a:r>
              <a:rPr lang="ja-JP" altLang="en-US" sz="1800">
                <a:latin typeface="Calibri" pitchFamily="34" charset="0"/>
                <a:sym typeface="ＭＳ Ｐゴシック" charset="-128"/>
              </a:rPr>
              <a:t>その平均値でノーマライズすると、</a:t>
            </a:r>
            <a:r>
              <a:rPr lang="en-US" altLang="ja-JP" sz="1800">
                <a:latin typeface="Calibri" pitchFamily="34" charset="0"/>
                <a:sym typeface="Calibri" pitchFamily="34" charset="0"/>
              </a:rPr>
              <a:t>1</a:t>
            </a:r>
            <a:r>
              <a:rPr lang="ja-JP" altLang="en-US" sz="1800">
                <a:latin typeface="Calibri" pitchFamily="34" charset="0"/>
                <a:sym typeface="ＭＳ Ｐゴシック" charset="-128"/>
              </a:rPr>
              <a:t>付近に収まる。</a:t>
            </a:r>
            <a:endParaRPr lang="ja-JP" altLang="en-US" sz="1800"/>
          </a:p>
        </p:txBody>
      </p:sp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5127625" y="3860800"/>
          <a:ext cx="893763" cy="447675"/>
        </p:xfrm>
        <a:graphic>
          <a:graphicData uri="http://schemas.openxmlformats.org/presentationml/2006/ole">
            <p:oleObj spid="_x0000_s4099" r:id="rId9" imgW="13411517" imgH="6705917" progId="Equation.3">
              <p:embed/>
            </p:oleObj>
          </a:graphicData>
        </a:graphic>
      </p:graphicFrame>
      <p:graphicFrame>
        <p:nvGraphicFramePr>
          <p:cNvPr id="4100" name="Object 11"/>
          <p:cNvGraphicFramePr>
            <a:graphicFrameLocks noChangeAspect="1"/>
          </p:cNvGraphicFramePr>
          <p:nvPr/>
        </p:nvGraphicFramePr>
        <p:xfrm>
          <a:off x="4572000" y="4149725"/>
          <a:ext cx="1095375" cy="447675"/>
        </p:xfrm>
        <a:graphic>
          <a:graphicData uri="http://schemas.openxmlformats.org/presentationml/2006/ole">
            <p:oleObj spid="_x0000_s4100" r:id="rId10" imgW="16459517" imgH="6705917" progId="Equation.3">
              <p:embed/>
            </p:oleObj>
          </a:graphicData>
        </a:graphic>
      </p:graphicFrame>
      <p:graphicFrame>
        <p:nvGraphicFramePr>
          <p:cNvPr id="4101" name="Object 12"/>
          <p:cNvGraphicFramePr>
            <a:graphicFrameLocks noChangeAspect="1"/>
          </p:cNvGraphicFramePr>
          <p:nvPr/>
        </p:nvGraphicFramePr>
        <p:xfrm>
          <a:off x="1058863" y="6021388"/>
          <a:ext cx="1016000" cy="228600"/>
        </p:xfrm>
        <a:graphic>
          <a:graphicData uri="http://schemas.openxmlformats.org/presentationml/2006/ole">
            <p:oleObj spid="_x0000_s4101" r:id="rId11" imgW="24384317" imgH="5486717" progId="Equation.3">
              <p:embed/>
            </p:oleObj>
          </a:graphicData>
        </a:graphic>
      </p:graphicFrame>
      <p:graphicFrame>
        <p:nvGraphicFramePr>
          <p:cNvPr id="4102" name="Object 13"/>
          <p:cNvGraphicFramePr>
            <a:graphicFrameLocks noChangeAspect="1"/>
          </p:cNvGraphicFramePr>
          <p:nvPr/>
        </p:nvGraphicFramePr>
        <p:xfrm>
          <a:off x="6661150" y="3816350"/>
          <a:ext cx="1622425" cy="447675"/>
        </p:xfrm>
        <a:graphic>
          <a:graphicData uri="http://schemas.openxmlformats.org/presentationml/2006/ole">
            <p:oleObj spid="_x0000_s4102" r:id="rId12" imgW="24384317" imgH="6705917" progId="Equation.3">
              <p:embed/>
            </p:oleObj>
          </a:graphicData>
        </a:graphic>
      </p:graphicFrame>
      <p:sp>
        <p:nvSpPr>
          <p:cNvPr id="4128" name="雲形吹き出し 56"/>
          <p:cNvSpPr>
            <a:spLocks noChangeArrowheads="1"/>
          </p:cNvSpPr>
          <p:nvPr/>
        </p:nvSpPr>
        <p:spPr bwMode="auto">
          <a:xfrm>
            <a:off x="6300788" y="5591175"/>
            <a:ext cx="2089150" cy="1079500"/>
          </a:xfrm>
          <a:prstGeom prst="cloudCallout">
            <a:avLst>
              <a:gd name="adj1" fmla="val -66537"/>
              <a:gd name="adj2" fmla="val -16958"/>
            </a:avLst>
          </a:prstGeom>
          <a:solidFill>
            <a:schemeClr val="accent1"/>
          </a:solidFill>
          <a:ln w="25400">
            <a:solidFill>
              <a:srgbClr val="395E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100">
                <a:solidFill>
                  <a:srgbClr val="FFFFFF"/>
                </a:solidFill>
                <a:latin typeface="ＭＳ Ｐゴシック" charset="-128"/>
                <a:sym typeface="ＭＳ Ｐゴシック" charset="-128"/>
              </a:rPr>
              <a:t>誤差の蓄積</a:t>
            </a:r>
            <a:r>
              <a:rPr lang="en-US" altLang="ja-JP" sz="11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10tesla/50m</a:t>
            </a:r>
            <a:r>
              <a:rPr lang="ja-JP" altLang="en-US" sz="1100">
                <a:solidFill>
                  <a:srgbClr val="FFFFFF"/>
                </a:solidFill>
                <a:latin typeface="ＭＳ Ｐゴシック" charset="-128"/>
                <a:sym typeface="ＭＳ Ｐゴシック" charset="-128"/>
              </a:rPr>
              <a:t>程度は許される</a:t>
            </a:r>
            <a:r>
              <a:rPr lang="en-US" altLang="ja-JP" sz="11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? </a:t>
            </a:r>
            <a:r>
              <a:rPr lang="ja-JP" altLang="en-US" sz="1100">
                <a:solidFill>
                  <a:srgbClr val="FFFFFF"/>
                </a:solidFill>
                <a:latin typeface="ＭＳ Ｐゴシック" charset="-128"/>
                <a:sym typeface="ＭＳ Ｐゴシック" charset="-128"/>
              </a:rPr>
              <a:t>ローカルに</a:t>
            </a:r>
            <a:r>
              <a:rPr lang="en-US" altLang="ja-JP" sz="11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0.2%/cm</a:t>
            </a:r>
            <a:r>
              <a:rPr lang="ja-JP" altLang="en-US" sz="1100">
                <a:solidFill>
                  <a:srgbClr val="FFFFFF"/>
                </a:solidFill>
                <a:latin typeface="ＭＳ Ｐゴシック" charset="-128"/>
                <a:sym typeface="ＭＳ Ｐゴシック" charset="-128"/>
              </a:rPr>
              <a:t>くらい？甘すぎやしないか</a:t>
            </a:r>
            <a:r>
              <a:rPr lang="en-US" altLang="ja-JP" sz="1100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?</a:t>
            </a:r>
            <a:endParaRPr lang="ja-JP" altLang="en-US" sz="1800"/>
          </a:p>
        </p:txBody>
      </p:sp>
      <p:sp>
        <p:nvSpPr>
          <p:cNvPr id="4129" name="右矢印 32"/>
          <p:cNvSpPr>
            <a:spLocks noChangeArrowheads="1"/>
          </p:cNvSpPr>
          <p:nvPr/>
        </p:nvSpPr>
        <p:spPr bwMode="auto">
          <a:xfrm>
            <a:off x="2266950" y="4940300"/>
            <a:ext cx="504825" cy="288925"/>
          </a:xfrm>
          <a:prstGeom prst="rightArrow">
            <a:avLst>
              <a:gd name="adj1" fmla="val 50000"/>
              <a:gd name="adj2" fmla="val 49950"/>
            </a:avLst>
          </a:prstGeom>
          <a:solidFill>
            <a:schemeClr val="accent1"/>
          </a:solidFill>
          <a:ln w="25400">
            <a:solidFill>
              <a:srgbClr val="395E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ja-JP" altLang="ja-JP" sz="1800">
              <a:solidFill>
                <a:srgbClr val="FFFFFF"/>
              </a:solidFill>
              <a:latin typeface="ＭＳ Ｐゴシック" charset="-128"/>
              <a:sym typeface="ＭＳ Ｐゴシック" charset="-128"/>
            </a:endParaRPr>
          </a:p>
        </p:txBody>
      </p:sp>
      <p:graphicFrame>
        <p:nvGraphicFramePr>
          <p:cNvPr id="4103" name="Object 14"/>
          <p:cNvGraphicFramePr>
            <a:graphicFrameLocks noChangeAspect="1"/>
          </p:cNvGraphicFramePr>
          <p:nvPr/>
        </p:nvGraphicFramePr>
        <p:xfrm>
          <a:off x="6156325" y="2276475"/>
          <a:ext cx="895350" cy="447675"/>
        </p:xfrm>
        <a:graphic>
          <a:graphicData uri="http://schemas.openxmlformats.org/presentationml/2006/ole">
            <p:oleObj spid="_x0000_s4103" r:id="rId13" imgW="13411517" imgH="6705917" progId="Equation.3">
              <p:embed/>
            </p:oleObj>
          </a:graphicData>
        </a:graphic>
      </p:graphicFrame>
      <p:grpSp>
        <p:nvGrpSpPr>
          <p:cNvPr id="4130" name="Group 33"/>
          <p:cNvGrpSpPr>
            <a:grpSpLocks/>
          </p:cNvGrpSpPr>
          <p:nvPr/>
        </p:nvGrpSpPr>
        <p:grpSpPr bwMode="auto">
          <a:xfrm>
            <a:off x="5864225" y="2052638"/>
            <a:ext cx="574675" cy="3095625"/>
            <a:chOff x="0" y="0"/>
            <a:chExt cx="576064" cy="3096344"/>
          </a:xfrm>
        </p:grpSpPr>
        <p:sp>
          <p:nvSpPr>
            <p:cNvPr id="4143" name="直線コネクタ 34"/>
            <p:cNvSpPr>
              <a:spLocks noChangeShapeType="1"/>
            </p:cNvSpPr>
            <p:nvPr/>
          </p:nvSpPr>
          <p:spPr bwMode="auto">
            <a:xfrm>
              <a:off x="0" y="0"/>
              <a:ext cx="28803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44" name="直線コネクタ 35"/>
            <p:cNvSpPr>
              <a:spLocks noChangeShapeType="1"/>
            </p:cNvSpPr>
            <p:nvPr/>
          </p:nvSpPr>
          <p:spPr bwMode="auto">
            <a:xfrm>
              <a:off x="0" y="3096344"/>
              <a:ext cx="28803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45" name="直線コネクタ 36"/>
            <p:cNvSpPr>
              <a:spLocks noChangeShapeType="1"/>
            </p:cNvSpPr>
            <p:nvPr/>
          </p:nvSpPr>
          <p:spPr bwMode="auto">
            <a:xfrm>
              <a:off x="288032" y="0"/>
              <a:ext cx="1" cy="3096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cxnSp>
          <p:nvCxnSpPr>
            <p:cNvPr id="4146" name="直線矢印コネクタ 37"/>
            <p:cNvCxnSpPr>
              <a:cxnSpLocks noChangeShapeType="1"/>
            </p:cNvCxnSpPr>
            <p:nvPr/>
          </p:nvCxnSpPr>
          <p:spPr bwMode="auto">
            <a:xfrm>
              <a:off x="288032" y="1440160"/>
              <a:ext cx="288032" cy="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4131" name="Group 38"/>
          <p:cNvGrpSpPr>
            <a:grpSpLocks/>
          </p:cNvGrpSpPr>
          <p:nvPr/>
        </p:nvGrpSpPr>
        <p:grpSpPr bwMode="auto">
          <a:xfrm>
            <a:off x="7886700" y="892175"/>
            <a:ext cx="1212850" cy="1458913"/>
            <a:chOff x="0" y="0"/>
            <a:chExt cx="1912" cy="2298"/>
          </a:xfrm>
        </p:grpSpPr>
        <p:cxnSp>
          <p:nvCxnSpPr>
            <p:cNvPr id="4135" name="直線矢印コネクタ 10"/>
            <p:cNvCxnSpPr>
              <a:cxnSpLocks noChangeShapeType="1"/>
            </p:cNvCxnSpPr>
            <p:nvPr/>
          </p:nvCxnSpPr>
          <p:spPr bwMode="auto">
            <a:xfrm flipV="1">
              <a:off x="778" y="418"/>
              <a:ext cx="1" cy="10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136" name="テキスト ボックス 12"/>
            <p:cNvSpPr>
              <a:spLocks noChangeArrowheads="1"/>
            </p:cNvSpPr>
            <p:nvPr/>
          </p:nvSpPr>
          <p:spPr bwMode="auto">
            <a:xfrm>
              <a:off x="794" y="479"/>
              <a:ext cx="778" cy="4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800">
                  <a:latin typeface="Calibri" pitchFamily="34" charset="0"/>
                  <a:sym typeface="Calibri" pitchFamily="34" charset="0"/>
                </a:rPr>
                <a:t>Z</a:t>
              </a:r>
              <a:endParaRPr lang="ja-JP" altLang="en-US" sz="1800"/>
            </a:p>
          </p:txBody>
        </p:sp>
        <p:cxnSp>
          <p:nvCxnSpPr>
            <p:cNvPr id="4137" name="直線矢印コネクタ 13"/>
            <p:cNvCxnSpPr>
              <a:cxnSpLocks noChangeShapeType="1"/>
            </p:cNvCxnSpPr>
            <p:nvPr/>
          </p:nvCxnSpPr>
          <p:spPr bwMode="auto">
            <a:xfrm>
              <a:off x="778" y="1465"/>
              <a:ext cx="661" cy="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138" name="円/楕円 14"/>
            <p:cNvSpPr>
              <a:spLocks noChangeArrowheads="1"/>
            </p:cNvSpPr>
            <p:nvPr/>
          </p:nvSpPr>
          <p:spPr bwMode="auto">
            <a:xfrm>
              <a:off x="0" y="1180"/>
              <a:ext cx="1685" cy="665"/>
            </a:xfrm>
            <a:prstGeom prst="ellipse">
              <a:avLst/>
            </a:prstGeom>
            <a:noFill/>
            <a:ln w="25400">
              <a:solidFill>
                <a:srgbClr val="395E8A"/>
              </a:solidFill>
              <a:prstDash val="sysDash"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ja-JP" altLang="ja-JP" sz="1800">
                <a:solidFill>
                  <a:srgbClr val="FFFFFF"/>
                </a:solidFill>
                <a:latin typeface="ＭＳ Ｐゴシック" charset="-128"/>
                <a:sym typeface="ＭＳ Ｐゴシック" charset="-128"/>
              </a:endParaRPr>
            </a:p>
          </p:txBody>
        </p:sp>
        <p:cxnSp>
          <p:nvCxnSpPr>
            <p:cNvPr id="4139" name="直線矢印コネクタ 16"/>
            <p:cNvCxnSpPr>
              <a:cxnSpLocks noChangeShapeType="1"/>
            </p:cNvCxnSpPr>
            <p:nvPr/>
          </p:nvCxnSpPr>
          <p:spPr bwMode="auto">
            <a:xfrm flipH="1">
              <a:off x="906" y="1708"/>
              <a:ext cx="519" cy="2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140" name="テキスト ボックス 17"/>
            <p:cNvSpPr>
              <a:spLocks noChangeArrowheads="1"/>
            </p:cNvSpPr>
            <p:nvPr/>
          </p:nvSpPr>
          <p:spPr bwMode="auto">
            <a:xfrm>
              <a:off x="907" y="1810"/>
              <a:ext cx="778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800">
                  <a:latin typeface="Calibri" pitchFamily="34" charset="0"/>
                  <a:sym typeface="Calibri" pitchFamily="34" charset="0"/>
                </a:rPr>
                <a:t>S</a:t>
              </a:r>
              <a:endParaRPr lang="ja-JP" altLang="en-US" sz="1800"/>
            </a:p>
          </p:txBody>
        </p:sp>
        <p:sp>
          <p:nvSpPr>
            <p:cNvPr id="4141" name="テキスト ボックス 18"/>
            <p:cNvSpPr>
              <a:spLocks noChangeArrowheads="1"/>
            </p:cNvSpPr>
            <p:nvPr/>
          </p:nvSpPr>
          <p:spPr bwMode="auto">
            <a:xfrm rot="-5400000">
              <a:off x="-149" y="501"/>
              <a:ext cx="1558" cy="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200">
                  <a:latin typeface="Calibri" pitchFamily="34" charset="0"/>
                  <a:sym typeface="Calibri" pitchFamily="34" charset="0"/>
                </a:rPr>
                <a:t>Solenoid axis</a:t>
              </a:r>
            </a:p>
          </p:txBody>
        </p:sp>
        <p:sp>
          <p:nvSpPr>
            <p:cNvPr id="4142" name="テキスト ボックス 15"/>
            <p:cNvSpPr>
              <a:spLocks noChangeArrowheads="1"/>
            </p:cNvSpPr>
            <p:nvPr/>
          </p:nvSpPr>
          <p:spPr bwMode="auto">
            <a:xfrm>
              <a:off x="1134" y="1273"/>
              <a:ext cx="778" cy="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800">
                  <a:latin typeface="Calibri" pitchFamily="34" charset="0"/>
                  <a:sym typeface="Calibri" pitchFamily="34" charset="0"/>
                </a:rPr>
                <a:t>X</a:t>
              </a:r>
              <a:endParaRPr lang="ja-JP" altLang="en-US" sz="1800"/>
            </a:p>
          </p:txBody>
        </p:sp>
      </p:grpSp>
      <p:sp>
        <p:nvSpPr>
          <p:cNvPr id="4132" name="直線コネクタ 35"/>
          <p:cNvSpPr>
            <a:spLocks noChangeShapeType="1"/>
          </p:cNvSpPr>
          <p:nvPr/>
        </p:nvSpPr>
        <p:spPr bwMode="auto">
          <a:xfrm flipV="1">
            <a:off x="106363" y="3860800"/>
            <a:ext cx="3025775" cy="1588"/>
          </a:xfrm>
          <a:prstGeom prst="line">
            <a:avLst/>
          </a:prstGeom>
          <a:noFill/>
          <a:ln w="19050" cap="rnd">
            <a:solidFill>
              <a:srgbClr val="FF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33" name="直線コネクタ 36"/>
          <p:cNvSpPr>
            <a:spLocks noChangeShapeType="1"/>
          </p:cNvSpPr>
          <p:nvPr/>
        </p:nvSpPr>
        <p:spPr bwMode="auto">
          <a:xfrm>
            <a:off x="3130550" y="763588"/>
            <a:ext cx="0" cy="3097212"/>
          </a:xfrm>
          <a:prstGeom prst="line">
            <a:avLst/>
          </a:prstGeom>
          <a:noFill/>
          <a:ln w="12700" cap="rnd">
            <a:solidFill>
              <a:srgbClr val="FF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34" name="Text Box 49"/>
          <p:cNvSpPr txBox="1">
            <a:spLocks noChangeArrowheads="1"/>
          </p:cNvSpPr>
          <p:nvPr/>
        </p:nvSpPr>
        <p:spPr bwMode="auto">
          <a:xfrm>
            <a:off x="4860925" y="692150"/>
            <a:ext cx="4322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>
                <a:solidFill>
                  <a:srgbClr val="FF00FF"/>
                </a:solidFill>
              </a:rPr>
              <a:t>注）磁場を扱うので、円筒座標系で考える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157255203</TotalTime>
  <Pages>0</Pages>
  <Words>981</Words>
  <Characters>0</Characters>
  <Application>Microsoft Office PowerPoint</Application>
  <DocSecurity>0</DocSecurity>
  <PresentationFormat>画面に合わせる (4:3)</PresentationFormat>
  <Lines>0</Lines>
  <Paragraphs>144</Paragraphs>
  <Slides>13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Arial</vt:lpstr>
      <vt:lpstr>ＭＳ Ｐゴシック</vt:lpstr>
      <vt:lpstr>Calibri</vt:lpstr>
      <vt:lpstr>SimSun</vt:lpstr>
      <vt:lpstr>Symbol</vt:lpstr>
      <vt:lpstr>Wingdings</vt:lpstr>
      <vt:lpstr>ＭＳ Ｐ明朝</vt:lpstr>
      <vt:lpstr>Office テーマ</vt:lpstr>
      <vt:lpstr>Microsoft 数式 3.0</vt:lpstr>
      <vt:lpstr>入射ビームアクセプタンス評価</vt:lpstr>
      <vt:lpstr>貯蔵軌道面　(高さ0cm)</vt:lpstr>
      <vt:lpstr>トンネル外　　(高さ95cm)</vt:lpstr>
      <vt:lpstr>トンネル入り口(高さ110cm)とトンネル内（高さ130cm)</vt:lpstr>
      <vt:lpstr>トンネル内のビーム断面サイズ</vt:lpstr>
      <vt:lpstr>位相空間の相関関係（高さ95cm地点を例に取る)</vt:lpstr>
      <vt:lpstr>③傾きは、その位置でのBR(r,y)と、Vy, VLから算出できる。</vt:lpstr>
      <vt:lpstr>④Y’切片は、　軌跡に沿った積分    　　　　　　の差になる。　</vt:lpstr>
      <vt:lpstr>スライド 9</vt:lpstr>
      <vt:lpstr>⑤x’切片は、軌跡に沿ったVyBrの空間分布の差に近似的に比例する。</vt:lpstr>
      <vt:lpstr>⑥ｘとｙの相関について</vt:lpstr>
      <vt:lpstr>まとめ：入斜軌道デザイン重要4ポイント</vt:lpstr>
      <vt:lpstr>次回までの宿題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hiromi</dc:creator>
  <cp:lastModifiedBy>hiromi</cp:lastModifiedBy>
  <cp:revision>12</cp:revision>
  <cp:lastPrinted>1899-12-30T00:00:00Z</cp:lastPrinted>
  <dcterms:created xsi:type="dcterms:W3CDTF">2012-01-11T04:44:00Z</dcterms:created>
  <dcterms:modified xsi:type="dcterms:W3CDTF">2012-01-25T07:36:59Z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1041-6.6.0.2723</vt:lpwstr>
  </property>
</Properties>
</file>