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69" r:id="rId3"/>
    <p:sldId id="258" r:id="rId4"/>
    <p:sldId id="265" r:id="rId5"/>
    <p:sldId id="266" r:id="rId6"/>
    <p:sldId id="259" r:id="rId7"/>
    <p:sldId id="261" r:id="rId8"/>
    <p:sldId id="262" r:id="rId9"/>
    <p:sldId id="274" r:id="rId10"/>
    <p:sldId id="260" r:id="rId11"/>
    <p:sldId id="278" r:id="rId12"/>
    <p:sldId id="273" r:id="rId13"/>
    <p:sldId id="264" r:id="rId14"/>
    <p:sldId id="276" r:id="rId15"/>
    <p:sldId id="277" r:id="rId16"/>
    <p:sldId id="263" r:id="rId17"/>
    <p:sldId id="272" r:id="rId18"/>
    <p:sldId id="267" r:id="rId19"/>
    <p:sldId id="275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CCFF"/>
    <a:srgbClr val="FF99FF"/>
    <a:srgbClr val="66FFCC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13" autoAdjust="0"/>
  </p:normalViewPr>
  <p:slideViewPr>
    <p:cSldViewPr>
      <p:cViewPr varScale="1">
        <p:scale>
          <a:sx n="83" d="100"/>
          <a:sy n="83" d="100"/>
        </p:scale>
        <p:origin x="-96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39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3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40BD6-877C-451E-A3A0-D76F67DCAA8B}" type="datetimeFigureOut">
              <a:rPr kumimoji="1" lang="ja-JP" altLang="en-US" smtClean="0"/>
              <a:pPr/>
              <a:t>2011/6/30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EE685-F98C-4C9B-9924-3A815A0377A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We do not</a:t>
            </a:r>
            <a:r>
              <a:rPr kumimoji="1" lang="en-US" altLang="ja-JP" baseline="0" dirty="0" smtClean="0"/>
              <a:t> apply h</a:t>
            </a:r>
            <a:r>
              <a:rPr kumimoji="1" lang="en-US" altLang="ja-JP" dirty="0" smtClean="0"/>
              <a:t>orizontal</a:t>
            </a:r>
            <a:r>
              <a:rPr kumimoji="1" lang="en-US" altLang="ja-JP" baseline="0" dirty="0" smtClean="0"/>
              <a:t> beam injection.</a:t>
            </a:r>
          </a:p>
          <a:p>
            <a:r>
              <a:rPr kumimoji="1" lang="en-US" altLang="ja-JP" baseline="0" dirty="0" smtClean="0"/>
              <a:t>Because of technical……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Instead of horizontal injection, we try 3D s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piral Injection Scheme:</a:t>
            </a:r>
            <a:endParaRPr kumimoji="1" lang="en-US" altLang="ja-JP" sz="1200" kern="1200" dirty="0" smtClean="0">
              <a:solidFill>
                <a:schemeClr val="tx1"/>
              </a:solidFill>
              <a:latin typeface="+mn-lt"/>
              <a:ea typeface="+mn-ea"/>
              <a:cs typeface="Times New Roman" pitchFamily="18" charset="0"/>
              <a:sym typeface="Symbol"/>
            </a:endParaRPr>
          </a:p>
          <a:p>
            <a:pPr marL="514350" indent="-514350">
              <a:buFont typeface="Arial" pitchFamily="34" charset="0"/>
              <a:buNone/>
            </a:pP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  <a:sym typeface="Symbol"/>
              </a:rPr>
              <a:t>Long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  <a:sym typeface="Symbol"/>
              </a:rPr>
              <a:t> axis field, like a solenoid, is needed. </a:t>
            </a:r>
          </a:p>
          <a:p>
            <a:pPr marL="514350" indent="-514350">
              <a:buFont typeface="Arial" pitchFamily="34" charset="0"/>
              <a:buNone/>
            </a:pPr>
            <a:r>
              <a:rPr kumimoji="1" lang="en-US" altLang="ja-JP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  <a:sym typeface="Symbol"/>
              </a:rPr>
              <a:t>We make use of radial fringe field to deflect vertical motion to horizontal.  </a:t>
            </a:r>
          </a:p>
          <a:p>
            <a:pPr marL="514350" indent="-514350">
              <a:buFont typeface="Arial" pitchFamily="34" charset="0"/>
              <a:buNone/>
            </a:pPr>
            <a:r>
              <a:rPr kumimoji="1" lang="en-US" altLang="ja-JP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  <a:sym typeface="Symbol"/>
              </a:rPr>
              <a:t>And then, we apply vertical soft kick 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  <a:sym typeface="Symbol"/>
              </a:rPr>
              <a:t>to "stop" the vertical motion completely in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  <a:sym typeface="Symbol"/>
              </a:rPr>
              <a:t> the storage region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EE685-F98C-4C9B-9924-3A815A0377A1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Start with base trajectory</a:t>
            </a:r>
            <a:r>
              <a:rPr kumimoji="1" lang="en-US" altLang="ja-JP" baseline="0" dirty="0" smtClean="0"/>
              <a:t> which is shown in the first page, I try 4 parameters</a:t>
            </a:r>
          </a:p>
          <a:p>
            <a:r>
              <a:rPr kumimoji="1" lang="en-US" altLang="ja-JP" baseline="0" dirty="0" smtClean="0"/>
              <a:t>Radial, angle along the orbit, vertical position y and vertical angle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EE685-F98C-4C9B-9924-3A815A0377A1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5BD30-4248-479A-885C-1DEE96363F69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2011/6/30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B5A0-CCAB-48AE-BC32-6BEE633FF04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2011/6/30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B5A0-CCAB-48AE-BC32-6BEE633FF04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2011/6/30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B5A0-CCAB-48AE-BC32-6BEE633FF04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2011/6/30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B5A0-CCAB-48AE-BC32-6BEE633FF04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2011/6/30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B5A0-CCAB-48AE-BC32-6BEE633FF04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2011/6/30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B5A0-CCAB-48AE-BC32-6BEE633FF04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2011/6/30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B5A0-CCAB-48AE-BC32-6BEE633FF04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2011/6/30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B5A0-CCAB-48AE-BC32-6BEE633FF04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2011/6/30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B5A0-CCAB-48AE-BC32-6BEE633FF04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2011/6/30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B5A0-CCAB-48AE-BC32-6BEE633FF04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2011/6/30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B5A0-CCAB-48AE-BC32-6BEE633FF04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2011/6/30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DB5A0-CCAB-48AE-BC32-6BEE633FF04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34.jpeg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40.gif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1.gif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50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7.png"/><Relationship Id="rId9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0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59.gif"/><Relationship Id="rId4" Type="http://schemas.openxmlformats.org/officeDocument/2006/relationships/image" Target="../media/image5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256392"/>
            <a:ext cx="5292080" cy="452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グループ化 10"/>
          <p:cNvGrpSpPr/>
          <p:nvPr/>
        </p:nvGrpSpPr>
        <p:grpSpPr>
          <a:xfrm>
            <a:off x="0" y="4869160"/>
            <a:ext cx="1331640" cy="1459324"/>
            <a:chOff x="7092280" y="4653136"/>
            <a:chExt cx="1819920" cy="2035388"/>
          </a:xfrm>
        </p:grpSpPr>
        <p:pic>
          <p:nvPicPr>
            <p:cNvPr id="12" name="Picture 2" descr="C:\Users\hiromi\Desktop\龍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92280" y="4653136"/>
              <a:ext cx="1819920" cy="1819920"/>
            </a:xfrm>
            <a:prstGeom prst="rect">
              <a:avLst/>
            </a:prstGeom>
            <a:noFill/>
          </p:spPr>
        </p:pic>
        <p:sp>
          <p:nvSpPr>
            <p:cNvPr id="13" name="正方形/長方形 12"/>
            <p:cNvSpPr/>
            <p:nvPr/>
          </p:nvSpPr>
          <p:spPr>
            <a:xfrm>
              <a:off x="7308304" y="6165304"/>
              <a:ext cx="139238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ja-JP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SIT48</a:t>
              </a:r>
              <a:endParaRPr lang="ja-JP" alt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662" y="671833"/>
            <a:ext cx="4283968" cy="409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683568" y="7647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2010 Dec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16016" y="278092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FFFF00"/>
                </a:solidFill>
              </a:rPr>
              <a:t>Now: 2011 June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sp>
        <p:nvSpPr>
          <p:cNvPr id="8" name="下矢印 7"/>
          <p:cNvSpPr/>
          <p:nvPr/>
        </p:nvSpPr>
        <p:spPr>
          <a:xfrm rot="19394331">
            <a:off x="4039407" y="2257715"/>
            <a:ext cx="535513" cy="1080120"/>
          </a:xfrm>
          <a:prstGeom prst="down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611560" y="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Injection and Kicker</a:t>
            </a:r>
            <a:endParaRPr kumimoji="1" lang="ja-JP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475456" y="4869160"/>
            <a:ext cx="3016424" cy="100811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2011/06/30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Hiromi </a:t>
            </a:r>
            <a:r>
              <a:rPr kumimoji="1" lang="en-US" altLang="ja-JP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Iinuma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SIT48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piral 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njection 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eam</a:t>
            </a:r>
            <a:endParaRPr kumimoji="1" lang="ja-JP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60032" y="778086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Contents:</a:t>
            </a:r>
            <a:endParaRPr kumimoji="1" lang="en-US" altLang="ja-JP" dirty="0" smtClean="0"/>
          </a:p>
          <a:p>
            <a:pPr marL="342900" indent="-342900"/>
            <a:r>
              <a:rPr lang="en-US" altLang="ja-JP" dirty="0" smtClean="0"/>
              <a:t>Two updates and </a:t>
            </a:r>
            <a:r>
              <a:rPr lang="en-US" altLang="ja-JP" dirty="0" smtClean="0"/>
              <a:t>one </a:t>
            </a:r>
            <a:r>
              <a:rPr lang="en-US" altLang="ja-JP" dirty="0" smtClean="0"/>
              <a:t>new activity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dirty="0" smtClean="0"/>
              <a:t>spiral Injection study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dirty="0" smtClean="0"/>
              <a:t>Kicker study updates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dirty="0" smtClean="0"/>
              <a:t>Weak focus and Spin </a:t>
            </a:r>
            <a:r>
              <a:rPr kumimoji="1" lang="en-US" altLang="ja-JP" dirty="0" smtClean="0"/>
              <a:t>tracking </a:t>
            </a:r>
            <a:r>
              <a:rPr kumimoji="1" lang="en-US" altLang="ja-JP" i="1" dirty="0" smtClean="0"/>
              <a:t>(new!)</a:t>
            </a:r>
            <a:endParaRPr kumimoji="1" lang="ja-JP" altLang="en-US" i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07704" y="7647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 single </a:t>
            </a:r>
            <a:r>
              <a:rPr lang="en-US" altLang="ja-JP" dirty="0" smtClean="0">
                <a:sym typeface="Symbol"/>
              </a:rPr>
              <a:t></a:t>
            </a:r>
            <a:r>
              <a:rPr lang="en-US" altLang="ja-JP" baseline="30000" dirty="0" smtClean="0">
                <a:sym typeface="Symbol"/>
              </a:rPr>
              <a:t>+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27984" y="3356992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chemeClr val="bg1"/>
                </a:solidFill>
              </a:rPr>
              <a:t>631</a:t>
            </a:r>
            <a:r>
              <a:rPr kumimoji="1" lang="en-US" altLang="ja-JP" sz="4000" b="1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4000" b="1" dirty="0" smtClean="0">
                <a:solidFill>
                  <a:schemeClr val="bg1"/>
                </a:solidFill>
                <a:sym typeface="Symbol"/>
              </a:rPr>
              <a:t></a:t>
            </a:r>
            <a:r>
              <a:rPr kumimoji="1" lang="en-US" altLang="ja-JP" sz="4000" b="1" baseline="30000" dirty="0" smtClean="0">
                <a:solidFill>
                  <a:schemeClr val="bg1"/>
                </a:solidFill>
                <a:sym typeface="Symbol"/>
              </a:rPr>
              <a:t>+</a:t>
            </a:r>
            <a:endParaRPr kumimoji="1" lang="ja-JP" altLang="en-US" sz="4000" b="1" baseline="30000" dirty="0">
              <a:solidFill>
                <a:schemeClr val="bg1"/>
              </a:solidFill>
            </a:endParaRPr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2011/6/30</a:t>
            </a:r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B5A0-CCAB-48AE-BC32-6BEE633FF048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角丸四角形吹き出し 35"/>
          <p:cNvSpPr/>
          <p:nvPr/>
        </p:nvSpPr>
        <p:spPr>
          <a:xfrm>
            <a:off x="2051720" y="5013176"/>
            <a:ext cx="2304256" cy="720080"/>
          </a:xfrm>
          <a:prstGeom prst="wedgeRoundRectCallout">
            <a:avLst>
              <a:gd name="adj1" fmla="val 27158"/>
              <a:gd name="adj2" fmla="val -24399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634082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Prototype</a:t>
            </a:r>
            <a:r>
              <a:rPr kumimoji="1" lang="en-US" altLang="ja-JP" sz="3600" dirty="0" smtClean="0"/>
              <a:t> </a:t>
            </a:r>
            <a:r>
              <a:rPr lang="en-US" altLang="ja-JP" sz="3600" dirty="0" smtClean="0"/>
              <a:t>kicker is ready </a:t>
            </a:r>
            <a:r>
              <a:rPr lang="en-US" altLang="ja-JP" sz="3600" dirty="0" smtClean="0"/>
              <a:t>by</a:t>
            </a:r>
            <a:r>
              <a:rPr lang="en-US" altLang="ja-JP" sz="3600" dirty="0" smtClean="0"/>
              <a:t> </a:t>
            </a:r>
            <a:r>
              <a:rPr lang="en-US" altLang="ja-JP" sz="3600" dirty="0" smtClean="0"/>
              <a:t>the end of July!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608" y="2492896"/>
            <a:ext cx="144016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altLang="ja-JP" sz="2400" dirty="0" smtClean="0"/>
          </a:p>
          <a:p>
            <a:r>
              <a:rPr lang="en-US" altLang="ja-JP" sz="2400" dirty="0" smtClean="0"/>
              <a:t>10W</a:t>
            </a:r>
          </a:p>
          <a:p>
            <a:r>
              <a:rPr lang="en-US" altLang="ja-JP" sz="2400" dirty="0" smtClean="0"/>
              <a:t>+15kV DC</a:t>
            </a:r>
          </a:p>
          <a:p>
            <a:endParaRPr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31840" y="2492896"/>
            <a:ext cx="72008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/>
              <a:t>1M</a:t>
            </a:r>
            <a:r>
              <a:rPr kumimoji="1" lang="en-US" altLang="ja-JP" sz="1200" dirty="0" smtClean="0">
                <a:sym typeface="Symbol"/>
              </a:rPr>
              <a:t></a:t>
            </a:r>
            <a:endParaRPr kumimoji="1" lang="ja-JP" altLang="en-US" sz="1200" dirty="0"/>
          </a:p>
        </p:txBody>
      </p:sp>
      <p:cxnSp>
        <p:nvCxnSpPr>
          <p:cNvPr id="7" name="直線コネクタ 6"/>
          <p:cNvCxnSpPr>
            <a:endCxn id="6" idx="1"/>
          </p:cNvCxnSpPr>
          <p:nvPr/>
        </p:nvCxnSpPr>
        <p:spPr>
          <a:xfrm flipV="1">
            <a:off x="2483768" y="2631396"/>
            <a:ext cx="648072" cy="5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>
            <a:stCxn id="6" idx="3"/>
          </p:cNvCxnSpPr>
          <p:nvPr/>
        </p:nvCxnSpPr>
        <p:spPr>
          <a:xfrm>
            <a:off x="3851920" y="2631396"/>
            <a:ext cx="648072" cy="5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5400000">
            <a:off x="4391980" y="2654254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rot="5400000">
            <a:off x="4461348" y="2672916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139952" y="1844824"/>
            <a:ext cx="129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+15kV </a:t>
            </a:r>
            <a:endParaRPr lang="en-US" altLang="ja-JP" dirty="0"/>
          </a:p>
          <a:p>
            <a:r>
              <a:rPr kumimoji="1" lang="en-US" altLang="ja-JP" dirty="0" smtClean="0"/>
              <a:t>1nF</a:t>
            </a:r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3900711" y="3235449"/>
            <a:ext cx="504056" cy="504056"/>
            <a:chOff x="2195736" y="3645024"/>
            <a:chExt cx="504056" cy="504056"/>
          </a:xfrm>
        </p:grpSpPr>
        <p:sp>
          <p:nvSpPr>
            <p:cNvPr id="13" name="円/楕円 12"/>
            <p:cNvSpPr/>
            <p:nvPr/>
          </p:nvSpPr>
          <p:spPr>
            <a:xfrm>
              <a:off x="2195736" y="3645024"/>
              <a:ext cx="504056" cy="50405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/>
            <p:cNvCxnSpPr/>
            <p:nvPr/>
          </p:nvCxnSpPr>
          <p:spPr>
            <a:xfrm>
              <a:off x="2281237" y="3810000"/>
              <a:ext cx="3333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2276474" y="3910013"/>
              <a:ext cx="333375" cy="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2281237" y="3995738"/>
              <a:ext cx="3333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直線コネクタ 16"/>
          <p:cNvCxnSpPr>
            <a:endCxn id="21" idx="0"/>
          </p:cNvCxnSpPr>
          <p:nvPr/>
        </p:nvCxnSpPr>
        <p:spPr>
          <a:xfrm>
            <a:off x="4572000" y="2640563"/>
            <a:ext cx="928395" cy="18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rot="16200000" flipH="1">
            <a:off x="3746241" y="3009123"/>
            <a:ext cx="765110" cy="933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rot="5400000" flipH="1" flipV="1">
            <a:off x="4128947" y="3744848"/>
            <a:ext cx="309153" cy="1545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2491273" y="3890865"/>
            <a:ext cx="2920482" cy="18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円柱 20"/>
          <p:cNvSpPr/>
          <p:nvPr/>
        </p:nvSpPr>
        <p:spPr>
          <a:xfrm rot="16200000">
            <a:off x="5752323" y="2225348"/>
            <a:ext cx="242597" cy="867751"/>
          </a:xfrm>
          <a:prstGeom prst="ca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>
            <a:stCxn id="21" idx="3"/>
          </p:cNvCxnSpPr>
          <p:nvPr/>
        </p:nvCxnSpPr>
        <p:spPr>
          <a:xfrm>
            <a:off x="6307497" y="2659223"/>
            <a:ext cx="47585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 22"/>
          <p:cNvSpPr/>
          <p:nvPr/>
        </p:nvSpPr>
        <p:spPr>
          <a:xfrm rot="5400000">
            <a:off x="6764694" y="2948473"/>
            <a:ext cx="534051" cy="522515"/>
          </a:xfrm>
          <a:custGeom>
            <a:avLst/>
            <a:gdLst>
              <a:gd name="connsiteX0" fmla="*/ 0 w 534051"/>
              <a:gd name="connsiteY0" fmla="*/ 513184 h 522515"/>
              <a:gd name="connsiteX1" fmla="*/ 9331 w 534051"/>
              <a:gd name="connsiteY1" fmla="*/ 223935 h 522515"/>
              <a:gd name="connsiteX2" fmla="*/ 37322 w 534051"/>
              <a:gd name="connsiteY2" fmla="*/ 102637 h 522515"/>
              <a:gd name="connsiteX3" fmla="*/ 46653 w 534051"/>
              <a:gd name="connsiteY3" fmla="*/ 74645 h 522515"/>
              <a:gd name="connsiteX4" fmla="*/ 102637 w 534051"/>
              <a:gd name="connsiteY4" fmla="*/ 0 h 522515"/>
              <a:gd name="connsiteX5" fmla="*/ 130629 w 534051"/>
              <a:gd name="connsiteY5" fmla="*/ 9331 h 522515"/>
              <a:gd name="connsiteX6" fmla="*/ 158620 w 534051"/>
              <a:gd name="connsiteY6" fmla="*/ 93306 h 522515"/>
              <a:gd name="connsiteX7" fmla="*/ 167951 w 534051"/>
              <a:gd name="connsiteY7" fmla="*/ 121298 h 522515"/>
              <a:gd name="connsiteX8" fmla="*/ 177282 w 534051"/>
              <a:gd name="connsiteY8" fmla="*/ 149290 h 522515"/>
              <a:gd name="connsiteX9" fmla="*/ 167951 w 534051"/>
              <a:gd name="connsiteY9" fmla="*/ 391886 h 522515"/>
              <a:gd name="connsiteX10" fmla="*/ 158620 w 534051"/>
              <a:gd name="connsiteY10" fmla="*/ 429208 h 522515"/>
              <a:gd name="connsiteX11" fmla="*/ 149290 w 534051"/>
              <a:gd name="connsiteY11" fmla="*/ 354563 h 522515"/>
              <a:gd name="connsiteX12" fmla="*/ 139959 w 534051"/>
              <a:gd name="connsiteY12" fmla="*/ 317241 h 522515"/>
              <a:gd name="connsiteX13" fmla="*/ 167951 w 534051"/>
              <a:gd name="connsiteY13" fmla="*/ 74645 h 522515"/>
              <a:gd name="connsiteX14" fmla="*/ 186612 w 534051"/>
              <a:gd name="connsiteY14" fmla="*/ 46653 h 522515"/>
              <a:gd name="connsiteX15" fmla="*/ 242596 w 534051"/>
              <a:gd name="connsiteY15" fmla="*/ 18661 h 522515"/>
              <a:gd name="connsiteX16" fmla="*/ 298580 w 534051"/>
              <a:gd name="connsiteY16" fmla="*/ 55984 h 522515"/>
              <a:gd name="connsiteX17" fmla="*/ 317241 w 534051"/>
              <a:gd name="connsiteY17" fmla="*/ 130629 h 522515"/>
              <a:gd name="connsiteX18" fmla="*/ 307910 w 534051"/>
              <a:gd name="connsiteY18" fmla="*/ 382555 h 522515"/>
              <a:gd name="connsiteX19" fmla="*/ 298580 w 534051"/>
              <a:gd name="connsiteY19" fmla="*/ 410547 h 522515"/>
              <a:gd name="connsiteX20" fmla="*/ 279918 w 534051"/>
              <a:gd name="connsiteY20" fmla="*/ 382555 h 522515"/>
              <a:gd name="connsiteX21" fmla="*/ 279918 w 534051"/>
              <a:gd name="connsiteY21" fmla="*/ 233266 h 522515"/>
              <a:gd name="connsiteX22" fmla="*/ 298580 w 534051"/>
              <a:gd name="connsiteY22" fmla="*/ 158621 h 522515"/>
              <a:gd name="connsiteX23" fmla="*/ 307910 w 534051"/>
              <a:gd name="connsiteY23" fmla="*/ 130629 h 522515"/>
              <a:gd name="connsiteX24" fmla="*/ 345233 w 534051"/>
              <a:gd name="connsiteY24" fmla="*/ 83976 h 522515"/>
              <a:gd name="connsiteX25" fmla="*/ 391886 w 534051"/>
              <a:gd name="connsiteY25" fmla="*/ 37323 h 522515"/>
              <a:gd name="connsiteX26" fmla="*/ 410547 w 534051"/>
              <a:gd name="connsiteY26" fmla="*/ 93306 h 522515"/>
              <a:gd name="connsiteX27" fmla="*/ 419878 w 534051"/>
              <a:gd name="connsiteY27" fmla="*/ 121298 h 522515"/>
              <a:gd name="connsiteX28" fmla="*/ 429208 w 534051"/>
              <a:gd name="connsiteY28" fmla="*/ 167951 h 522515"/>
              <a:gd name="connsiteX29" fmla="*/ 419878 w 534051"/>
              <a:gd name="connsiteY29" fmla="*/ 410547 h 522515"/>
              <a:gd name="connsiteX30" fmla="*/ 401216 w 534051"/>
              <a:gd name="connsiteY30" fmla="*/ 354563 h 522515"/>
              <a:gd name="connsiteX31" fmla="*/ 419878 w 534051"/>
              <a:gd name="connsiteY31" fmla="*/ 111968 h 522515"/>
              <a:gd name="connsiteX32" fmla="*/ 466531 w 534051"/>
              <a:gd name="connsiteY32" fmla="*/ 46653 h 522515"/>
              <a:gd name="connsiteX33" fmla="*/ 494522 w 534051"/>
              <a:gd name="connsiteY33" fmla="*/ 37323 h 522515"/>
              <a:gd name="connsiteX34" fmla="*/ 503853 w 534051"/>
              <a:gd name="connsiteY34" fmla="*/ 121298 h 522515"/>
              <a:gd name="connsiteX35" fmla="*/ 513184 w 534051"/>
              <a:gd name="connsiteY35" fmla="*/ 158621 h 522515"/>
              <a:gd name="connsiteX36" fmla="*/ 531845 w 534051"/>
              <a:gd name="connsiteY36" fmla="*/ 317241 h 522515"/>
              <a:gd name="connsiteX37" fmla="*/ 531845 w 534051"/>
              <a:gd name="connsiteY37" fmla="*/ 522515 h 52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34051" h="522515">
                <a:moveTo>
                  <a:pt x="0" y="513184"/>
                </a:moveTo>
                <a:cubicBezTo>
                  <a:pt x="3110" y="416768"/>
                  <a:pt x="4261" y="320268"/>
                  <a:pt x="9331" y="223935"/>
                </a:cubicBezTo>
                <a:cubicBezTo>
                  <a:pt x="12359" y="166400"/>
                  <a:pt x="19831" y="155109"/>
                  <a:pt x="37322" y="102637"/>
                </a:cubicBezTo>
                <a:cubicBezTo>
                  <a:pt x="40432" y="93306"/>
                  <a:pt x="41197" y="82829"/>
                  <a:pt x="46653" y="74645"/>
                </a:cubicBezTo>
                <a:cubicBezTo>
                  <a:pt x="88855" y="11341"/>
                  <a:pt x="68116" y="34520"/>
                  <a:pt x="102637" y="0"/>
                </a:cubicBezTo>
                <a:cubicBezTo>
                  <a:pt x="111968" y="3110"/>
                  <a:pt x="124912" y="1328"/>
                  <a:pt x="130629" y="9331"/>
                </a:cubicBezTo>
                <a:cubicBezTo>
                  <a:pt x="130630" y="9333"/>
                  <a:pt x="153954" y="79309"/>
                  <a:pt x="158620" y="93306"/>
                </a:cubicBezTo>
                <a:lnTo>
                  <a:pt x="167951" y="121298"/>
                </a:lnTo>
                <a:lnTo>
                  <a:pt x="177282" y="149290"/>
                </a:lnTo>
                <a:cubicBezTo>
                  <a:pt x="174172" y="230155"/>
                  <a:pt x="173334" y="311140"/>
                  <a:pt x="167951" y="391886"/>
                </a:cubicBezTo>
                <a:cubicBezTo>
                  <a:pt x="167098" y="404681"/>
                  <a:pt x="164355" y="440678"/>
                  <a:pt x="158620" y="429208"/>
                </a:cubicBezTo>
                <a:cubicBezTo>
                  <a:pt x="147406" y="406780"/>
                  <a:pt x="153412" y="379297"/>
                  <a:pt x="149290" y="354563"/>
                </a:cubicBezTo>
                <a:cubicBezTo>
                  <a:pt x="147182" y="341914"/>
                  <a:pt x="143069" y="329682"/>
                  <a:pt x="139959" y="317241"/>
                </a:cubicBezTo>
                <a:cubicBezTo>
                  <a:pt x="140425" y="307922"/>
                  <a:pt x="132705" y="127515"/>
                  <a:pt x="167951" y="74645"/>
                </a:cubicBezTo>
                <a:cubicBezTo>
                  <a:pt x="174171" y="65314"/>
                  <a:pt x="178683" y="54582"/>
                  <a:pt x="186612" y="46653"/>
                </a:cubicBezTo>
                <a:cubicBezTo>
                  <a:pt x="204699" y="28566"/>
                  <a:pt x="219831" y="26250"/>
                  <a:pt x="242596" y="18661"/>
                </a:cubicBezTo>
                <a:cubicBezTo>
                  <a:pt x="276060" y="27027"/>
                  <a:pt x="285693" y="20544"/>
                  <a:pt x="298580" y="55984"/>
                </a:cubicBezTo>
                <a:cubicBezTo>
                  <a:pt x="307345" y="80087"/>
                  <a:pt x="317241" y="130629"/>
                  <a:pt x="317241" y="130629"/>
                </a:cubicBezTo>
                <a:cubicBezTo>
                  <a:pt x="314131" y="214604"/>
                  <a:pt x="313500" y="298708"/>
                  <a:pt x="307910" y="382555"/>
                </a:cubicBezTo>
                <a:cubicBezTo>
                  <a:pt x="307256" y="392369"/>
                  <a:pt x="308415" y="410547"/>
                  <a:pt x="298580" y="410547"/>
                </a:cubicBezTo>
                <a:cubicBezTo>
                  <a:pt x="287366" y="410547"/>
                  <a:pt x="286139" y="391886"/>
                  <a:pt x="279918" y="382555"/>
                </a:cubicBezTo>
                <a:cubicBezTo>
                  <a:pt x="263285" y="316019"/>
                  <a:pt x="264325" y="337219"/>
                  <a:pt x="279918" y="233266"/>
                </a:cubicBezTo>
                <a:cubicBezTo>
                  <a:pt x="283723" y="207902"/>
                  <a:pt x="290470" y="182953"/>
                  <a:pt x="298580" y="158621"/>
                </a:cubicBezTo>
                <a:cubicBezTo>
                  <a:pt x="301690" y="149290"/>
                  <a:pt x="303512" y="139426"/>
                  <a:pt x="307910" y="130629"/>
                </a:cubicBezTo>
                <a:cubicBezTo>
                  <a:pt x="327057" y="92334"/>
                  <a:pt x="322088" y="112906"/>
                  <a:pt x="345233" y="83976"/>
                </a:cubicBezTo>
                <a:cubicBezTo>
                  <a:pt x="380780" y="39543"/>
                  <a:pt x="343898" y="69315"/>
                  <a:pt x="391886" y="37323"/>
                </a:cubicBezTo>
                <a:lnTo>
                  <a:pt x="410547" y="93306"/>
                </a:lnTo>
                <a:cubicBezTo>
                  <a:pt x="413657" y="102637"/>
                  <a:pt x="417949" y="111654"/>
                  <a:pt x="419878" y="121298"/>
                </a:cubicBezTo>
                <a:lnTo>
                  <a:pt x="429208" y="167951"/>
                </a:lnTo>
                <a:cubicBezTo>
                  <a:pt x="426098" y="248816"/>
                  <a:pt x="431883" y="330517"/>
                  <a:pt x="419878" y="410547"/>
                </a:cubicBezTo>
                <a:cubicBezTo>
                  <a:pt x="416960" y="430000"/>
                  <a:pt x="401216" y="354563"/>
                  <a:pt x="401216" y="354563"/>
                </a:cubicBezTo>
                <a:cubicBezTo>
                  <a:pt x="403467" y="302798"/>
                  <a:pt x="388934" y="184170"/>
                  <a:pt x="419878" y="111968"/>
                </a:cubicBezTo>
                <a:cubicBezTo>
                  <a:pt x="431554" y="84725"/>
                  <a:pt x="440928" y="63721"/>
                  <a:pt x="466531" y="46653"/>
                </a:cubicBezTo>
                <a:cubicBezTo>
                  <a:pt x="474714" y="41198"/>
                  <a:pt x="485192" y="40433"/>
                  <a:pt x="494522" y="37323"/>
                </a:cubicBezTo>
                <a:cubicBezTo>
                  <a:pt x="497632" y="65315"/>
                  <a:pt x="499570" y="93462"/>
                  <a:pt x="503853" y="121298"/>
                </a:cubicBezTo>
                <a:cubicBezTo>
                  <a:pt x="505803" y="133973"/>
                  <a:pt x="511076" y="145972"/>
                  <a:pt x="513184" y="158621"/>
                </a:cubicBezTo>
                <a:cubicBezTo>
                  <a:pt x="515500" y="172519"/>
                  <a:pt x="531546" y="307962"/>
                  <a:pt x="531845" y="317241"/>
                </a:cubicBezTo>
                <a:cubicBezTo>
                  <a:pt x="534051" y="385630"/>
                  <a:pt x="531845" y="454090"/>
                  <a:pt x="531845" y="52251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/>
          <p:cNvCxnSpPr>
            <a:endCxn id="23" idx="0"/>
          </p:cNvCxnSpPr>
          <p:nvPr/>
        </p:nvCxnSpPr>
        <p:spPr>
          <a:xfrm rot="5400000">
            <a:off x="6639835" y="2799185"/>
            <a:ext cx="283478" cy="35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rot="5400000">
            <a:off x="6543871" y="3713585"/>
            <a:ext cx="463418" cy="31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rot="5400000">
            <a:off x="4921898" y="3289040"/>
            <a:ext cx="1138335" cy="102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rot="5400000">
            <a:off x="5691673" y="3359020"/>
            <a:ext cx="1156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6279502" y="3937518"/>
            <a:ext cx="5038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7380514" y="2892490"/>
            <a:ext cx="858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</a:t>
            </a:r>
            <a:r>
              <a:rPr kumimoji="1" lang="en-US" altLang="ja-JP" dirty="0" smtClean="0">
                <a:sym typeface="Symbol"/>
              </a:rPr>
              <a:t>H</a:t>
            </a:r>
            <a:endParaRPr kumimoji="1" lang="ja-JP" altLang="en-US" dirty="0"/>
          </a:p>
        </p:txBody>
      </p:sp>
      <p:cxnSp>
        <p:nvCxnSpPr>
          <p:cNvPr id="30" name="直線コネクタ 29"/>
          <p:cNvCxnSpPr/>
          <p:nvPr/>
        </p:nvCxnSpPr>
        <p:spPr>
          <a:xfrm rot="5400000">
            <a:off x="4110135" y="4082143"/>
            <a:ext cx="3452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4086808" y="4264090"/>
            <a:ext cx="3638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4170783" y="4320073"/>
            <a:ext cx="223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4183224" y="4379168"/>
            <a:ext cx="223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2051720" y="5013176"/>
            <a:ext cx="225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Hydrogen </a:t>
            </a:r>
            <a:r>
              <a:rPr lang="en-US" altLang="ja-JP" sz="2000" dirty="0" err="1" smtClean="0"/>
              <a:t>Thyratron</a:t>
            </a:r>
            <a:r>
              <a:rPr lang="en-US" altLang="ja-JP" sz="2000" dirty="0" smtClean="0"/>
              <a:t> (FX2648A)</a:t>
            </a:r>
            <a:endParaRPr kumimoji="1" lang="ja-JP" alt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501008"/>
            <a:ext cx="2097051" cy="220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正方形/長方形 37"/>
          <p:cNvSpPr/>
          <p:nvPr/>
        </p:nvSpPr>
        <p:spPr>
          <a:xfrm>
            <a:off x="2771800" y="1700808"/>
            <a:ext cx="3024336" cy="302433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502" y="4077072"/>
            <a:ext cx="1293650" cy="271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テキスト ボックス 38"/>
          <p:cNvSpPr txBox="1"/>
          <p:nvPr/>
        </p:nvSpPr>
        <p:spPr>
          <a:xfrm>
            <a:off x="2627784" y="836712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Already bought and my grant for this year is gone…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51520" y="1412776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Borrow from Nakayama-san’s friend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372200" y="148478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Hand-made dummy coil for this year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012160" y="5541039"/>
            <a:ext cx="313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dirty="0" smtClean="0"/>
              <a:t>Height</a:t>
            </a:r>
            <a:r>
              <a:rPr kumimoji="1" lang="en-US" altLang="ja-JP" dirty="0" smtClean="0">
                <a:sym typeface="Symbol"/>
              </a:rPr>
              <a:t></a:t>
            </a:r>
            <a:r>
              <a:rPr kumimoji="1" lang="en-US" altLang="ja-JP" dirty="0" smtClean="0">
                <a:sym typeface="Symbol"/>
              </a:rPr>
              <a:t>31cm</a:t>
            </a:r>
            <a:endParaRPr kumimoji="1" lang="en-US" altLang="ja-JP" dirty="0" smtClean="0">
              <a:sym typeface="Symbol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dirty="0" smtClean="0">
                <a:sym typeface="Symbol"/>
              </a:rPr>
              <a:t>R=30.75,35.25cm</a:t>
            </a:r>
            <a:endParaRPr lang="en-US" altLang="ja-JP" dirty="0" smtClean="0">
              <a:sym typeface="Symbol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dirty="0" smtClean="0">
                <a:sym typeface="Symbol"/>
              </a:rPr>
              <a:t>Two pairs of single turn </a:t>
            </a:r>
            <a:r>
              <a:rPr kumimoji="1" lang="en-US" altLang="ja-JP" dirty="0" smtClean="0">
                <a:sym typeface="Symbol"/>
              </a:rPr>
              <a:t>coil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dirty="0" smtClean="0">
                <a:sym typeface="Symbol"/>
              </a:rPr>
              <a:t>5mmpipe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/>
        </p:nvSpPr>
        <p:spPr>
          <a:xfrm>
            <a:off x="395536" y="4149080"/>
            <a:ext cx="1944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solidFill>
                  <a:srgbClr val="0070C0"/>
                </a:solidFill>
              </a:rPr>
              <a:t>Buy it in the next year</a:t>
            </a:r>
            <a:endParaRPr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6516216" y="4005064"/>
            <a:ext cx="25785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solidFill>
                  <a:srgbClr val="0070C0"/>
                </a:solidFill>
              </a:rPr>
              <a:t>Buy it in the next year</a:t>
            </a:r>
            <a:endParaRPr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45" name="日付プレースホルダ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2011/6/30</a:t>
            </a:r>
            <a:endParaRPr kumimoji="1" lang="ja-JP" altLang="en-US"/>
          </a:p>
        </p:txBody>
      </p:sp>
      <p:sp>
        <p:nvSpPr>
          <p:cNvPr id="46" name="スライド番号プレースホルダ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B5A0-CCAB-48AE-BC32-6BEE633FF048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grpSp>
        <p:nvGrpSpPr>
          <p:cNvPr id="51" name="グループ化 50"/>
          <p:cNvGrpSpPr/>
          <p:nvPr/>
        </p:nvGrpSpPr>
        <p:grpSpPr>
          <a:xfrm>
            <a:off x="1619672" y="3212976"/>
            <a:ext cx="4211960" cy="3240360"/>
            <a:chOff x="1331640" y="3617640"/>
            <a:chExt cx="4211960" cy="3240360"/>
          </a:xfrm>
        </p:grpSpPr>
        <p:sp>
          <p:nvSpPr>
            <p:cNvPr id="49" name="四角形吹き出し 48"/>
            <p:cNvSpPr/>
            <p:nvPr/>
          </p:nvSpPr>
          <p:spPr>
            <a:xfrm>
              <a:off x="1331640" y="3617640"/>
              <a:ext cx="4211960" cy="3240360"/>
            </a:xfrm>
            <a:prstGeom prst="wedgeRectCallout">
              <a:avLst>
                <a:gd name="adj1" fmla="val 55594"/>
                <a:gd name="adj2" fmla="val -6650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03648" y="3691679"/>
              <a:ext cx="4067672" cy="312230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50" name="テキスト ボックス 49"/>
            <p:cNvSpPr txBox="1"/>
            <p:nvPr/>
          </p:nvSpPr>
          <p:spPr>
            <a:xfrm>
              <a:off x="3635896" y="5779621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Half-s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in shape peak~75A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52400"/>
            <a:ext cx="4409958" cy="400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2547" y="3572494"/>
            <a:ext cx="5010150" cy="3182865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44008" y="274638"/>
            <a:ext cx="4142792" cy="705076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Kicker field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2312-D2C6-4726-8188-DF9D02B2F73D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558212" y="1558212"/>
            <a:ext cx="2286000" cy="97971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rot="16200000" flipH="1">
            <a:off x="3741574" y="2649894"/>
            <a:ext cx="895741" cy="671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932040" y="1340768"/>
            <a:ext cx="3585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Radial component ;</a:t>
            </a:r>
          </a:p>
          <a:p>
            <a:pPr marL="342900" indent="-342900"/>
            <a:r>
              <a:rPr lang="en-US" altLang="ja-JP" sz="2400" dirty="0" smtClean="0"/>
              <a:t> </a:t>
            </a:r>
            <a:r>
              <a:rPr lang="en-US" altLang="ja-JP" sz="2400" dirty="0" smtClean="0"/>
              <a:t>       Br=B</a:t>
            </a:r>
            <a:r>
              <a:rPr lang="en-US" altLang="ja-JP" sz="2400" baseline="-25000" dirty="0" smtClean="0"/>
              <a:t>0</a:t>
            </a:r>
            <a:r>
              <a:rPr lang="en-US" altLang="ja-JP" sz="2400" dirty="0" smtClean="0"/>
              <a:t>sin</a:t>
            </a:r>
            <a:r>
              <a:rPr lang="en-US" altLang="ja-JP" sz="2400" dirty="0" smtClean="0">
                <a:sym typeface="Symbol"/>
              </a:rPr>
              <a:t></a:t>
            </a:r>
            <a:r>
              <a:rPr lang="en-US" altLang="ja-JP" sz="2400" baseline="-25000" dirty="0" smtClean="0">
                <a:sym typeface="Symbol"/>
              </a:rPr>
              <a:t>kick</a:t>
            </a:r>
            <a:r>
              <a:rPr lang="en-US" altLang="ja-JP" sz="2400" dirty="0" smtClean="0">
                <a:sym typeface="Symbol"/>
              </a:rPr>
              <a:t>t</a:t>
            </a:r>
            <a:endParaRPr kumimoji="1" lang="en-US" altLang="ja-JP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>
                <a:sym typeface="Symbol"/>
              </a:rPr>
              <a:t>kick</a:t>
            </a:r>
            <a:r>
              <a:rPr lang="en-US" altLang="ja-JP" sz="2400" dirty="0" smtClean="0"/>
              <a:t>/2~</a:t>
            </a:r>
            <a:r>
              <a:rPr lang="en-US" altLang="ja-JP" sz="2400" dirty="0" smtClean="0"/>
              <a:t>150nsec</a:t>
            </a:r>
            <a:endParaRPr lang="en-US" altLang="ja-JP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Peak field B</a:t>
            </a:r>
            <a:r>
              <a:rPr lang="en-US" altLang="ja-JP" sz="2400" baseline="-25000" dirty="0" smtClean="0"/>
              <a:t>0</a:t>
            </a:r>
            <a:r>
              <a:rPr lang="en-US" altLang="ja-JP" sz="2400" dirty="0" smtClean="0"/>
              <a:t>=</a:t>
            </a:r>
            <a:r>
              <a:rPr kumimoji="1" lang="en-US" altLang="ja-JP" sz="2400" dirty="0" smtClean="0"/>
              <a:t>1.5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gauss</a:t>
            </a:r>
            <a:endParaRPr kumimoji="1" lang="ja-JP" altLang="en-US" sz="2400" dirty="0"/>
          </a:p>
        </p:txBody>
      </p:sp>
      <p:sp>
        <p:nvSpPr>
          <p:cNvPr id="12" name="右矢印 11"/>
          <p:cNvSpPr/>
          <p:nvPr/>
        </p:nvSpPr>
        <p:spPr>
          <a:xfrm>
            <a:off x="6948264" y="501317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平行四辺形 36"/>
          <p:cNvSpPr/>
          <p:nvPr/>
        </p:nvSpPr>
        <p:spPr>
          <a:xfrm>
            <a:off x="179512" y="3576167"/>
            <a:ext cx="3167062" cy="2087562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49" y="1113954"/>
            <a:ext cx="3082925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直線矢印コネクタ 38"/>
          <p:cNvCxnSpPr/>
          <p:nvPr/>
        </p:nvCxnSpPr>
        <p:spPr>
          <a:xfrm rot="5400000">
            <a:off x="3134643" y="1325885"/>
            <a:ext cx="342900" cy="1222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rot="5400000" flipH="1" flipV="1">
            <a:off x="-83220" y="4596136"/>
            <a:ext cx="993775" cy="2492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538287" y="4223867"/>
            <a:ext cx="2889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2627437" y="4223867"/>
            <a:ext cx="5762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>
            <a:spLocks noChangeArrowheads="1"/>
          </p:cNvSpPr>
          <p:nvPr/>
        </p:nvSpPr>
        <p:spPr bwMode="auto">
          <a:xfrm>
            <a:off x="395411" y="5303367"/>
            <a:ext cx="21258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dirty="0" smtClean="0"/>
              <a:t>Beam storage plane</a:t>
            </a:r>
            <a:endParaRPr lang="ja-JP" altLang="en-US" b="1" dirty="0"/>
          </a:p>
        </p:txBody>
      </p:sp>
      <p:sp>
        <p:nvSpPr>
          <p:cNvPr id="44" name="平行四辺形 43"/>
          <p:cNvSpPr/>
          <p:nvPr/>
        </p:nvSpPr>
        <p:spPr>
          <a:xfrm>
            <a:off x="4681662" y="4185767"/>
            <a:ext cx="2952750" cy="1439862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5257924" y="4401667"/>
            <a:ext cx="1871663" cy="86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6" name="円弧 45"/>
          <p:cNvSpPr/>
          <p:nvPr/>
        </p:nvSpPr>
        <p:spPr>
          <a:xfrm>
            <a:off x="5834187" y="4546129"/>
            <a:ext cx="1079500" cy="574675"/>
          </a:xfrm>
          <a:prstGeom prst="arc">
            <a:avLst>
              <a:gd name="adj1" fmla="val 16200000"/>
              <a:gd name="adj2" fmla="val 1970122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7" name="テキスト ボックス 46"/>
          <p:cNvSpPr txBox="1">
            <a:spLocks noChangeArrowheads="1"/>
          </p:cNvSpPr>
          <p:nvPr/>
        </p:nvSpPr>
        <p:spPr bwMode="auto">
          <a:xfrm>
            <a:off x="4826124" y="5265267"/>
            <a:ext cx="172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 dirty="0" smtClean="0"/>
              <a:t>Storage plane</a:t>
            </a:r>
            <a:endParaRPr lang="ja-JP" altLang="en-US" b="1" dirty="0"/>
          </a:p>
        </p:txBody>
      </p:sp>
      <p:sp>
        <p:nvSpPr>
          <p:cNvPr id="48" name="テキスト ボックス 47"/>
          <p:cNvSpPr txBox="1">
            <a:spLocks noChangeArrowheads="1"/>
          </p:cNvSpPr>
          <p:nvPr/>
        </p:nvSpPr>
        <p:spPr bwMode="auto">
          <a:xfrm>
            <a:off x="5329362" y="4569942"/>
            <a:ext cx="1655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2-D orbit</a:t>
            </a:r>
            <a:endParaRPr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左中かっこ 48"/>
          <p:cNvSpPr/>
          <p:nvPr/>
        </p:nvSpPr>
        <p:spPr>
          <a:xfrm rot="10800000">
            <a:off x="2592512" y="4642967"/>
            <a:ext cx="288925" cy="43180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b="1" dirty="0"/>
          </a:p>
        </p:txBody>
      </p:sp>
      <p:sp>
        <p:nvSpPr>
          <p:cNvPr id="50" name="右矢印 49"/>
          <p:cNvSpPr/>
          <p:nvPr/>
        </p:nvSpPr>
        <p:spPr>
          <a:xfrm>
            <a:off x="4105399" y="4714404"/>
            <a:ext cx="936625" cy="360363"/>
          </a:xfrm>
          <a:prstGeom prst="rightArrow">
            <a:avLst>
              <a:gd name="adj1" fmla="val 50000"/>
              <a:gd name="adj2" fmla="val 1044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aphicFrame>
        <p:nvGraphicFramePr>
          <p:cNvPr id="33" name="Object 4"/>
          <p:cNvGraphicFramePr>
            <a:graphicFrameLocks noChangeAspect="1"/>
          </p:cNvGraphicFramePr>
          <p:nvPr/>
        </p:nvGraphicFramePr>
        <p:xfrm>
          <a:off x="7335962" y="4725517"/>
          <a:ext cx="504825" cy="671512"/>
        </p:xfrm>
        <a:graphic>
          <a:graphicData uri="http://schemas.openxmlformats.org/presentationml/2006/ole">
            <p:oleObj spid="_x0000_s13314" name="数式" r:id="rId4" imgW="152280" imgH="203040" progId="Equation.3">
              <p:embed/>
            </p:oleObj>
          </a:graphicData>
        </a:graphic>
      </p:graphicFrame>
      <p:cxnSp>
        <p:nvCxnSpPr>
          <p:cNvPr id="34" name="直線矢印コネクタ 33"/>
          <p:cNvCxnSpPr/>
          <p:nvPr/>
        </p:nvCxnSpPr>
        <p:spPr>
          <a:xfrm rot="5400000" flipH="1" flipV="1">
            <a:off x="6955756" y="4831085"/>
            <a:ext cx="6477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5" descr="C:\Users\ingo\AppData\Local\Microsoft\Windows\Temporary Internet Files\Content.IE5\MYIQ32GT\MP90043924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9074" y="4282604"/>
            <a:ext cx="12207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直線コネクタ 35"/>
          <p:cNvCxnSpPr/>
          <p:nvPr/>
        </p:nvCxnSpPr>
        <p:spPr>
          <a:xfrm rot="5400000">
            <a:off x="2290093" y="4750123"/>
            <a:ext cx="1441450" cy="3603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>
            <a:spLocks noChangeArrowheads="1"/>
          </p:cNvSpPr>
          <p:nvPr/>
        </p:nvSpPr>
        <p:spPr bwMode="auto">
          <a:xfrm>
            <a:off x="3025279" y="5093817"/>
            <a:ext cx="1800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 dirty="0" smtClean="0"/>
              <a:t>Vertical Kick</a:t>
            </a:r>
            <a:endParaRPr lang="ja-JP" altLang="en-US" sz="2400" b="1" dirty="0"/>
          </a:p>
        </p:txBody>
      </p:sp>
      <p:sp>
        <p:nvSpPr>
          <p:cNvPr id="56" name="四角形吹き出し 55"/>
          <p:cNvSpPr/>
          <p:nvPr/>
        </p:nvSpPr>
        <p:spPr>
          <a:xfrm>
            <a:off x="3333874" y="1310804"/>
            <a:ext cx="2376488" cy="1209675"/>
          </a:xfrm>
          <a:prstGeom prst="wedgeRectCallout">
            <a:avLst>
              <a:gd name="adj1" fmla="val -31381"/>
              <a:gd name="adj2" fmla="val 4952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8" name="テキスト ボックス 27"/>
          <p:cNvSpPr txBox="1">
            <a:spLocks noChangeArrowheads="1"/>
          </p:cNvSpPr>
          <p:nvPr/>
        </p:nvSpPr>
        <p:spPr bwMode="auto">
          <a:xfrm>
            <a:off x="517649" y="1288579"/>
            <a:ext cx="2725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Spiral trajectory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60" name="タイトル 59"/>
          <p:cNvSpPr>
            <a:spLocks noGrp="1"/>
          </p:cNvSpPr>
          <p:nvPr>
            <p:ph type="title"/>
          </p:nvPr>
        </p:nvSpPr>
        <p:spPr>
          <a:xfrm>
            <a:off x="323528" y="44624"/>
            <a:ext cx="7668344" cy="70609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Activities for second half of 2011</a:t>
            </a:r>
            <a:endParaRPr kumimoji="1" lang="ja-JP" altLang="en-US" dirty="0"/>
          </a:p>
        </p:txBody>
      </p:sp>
      <p:sp>
        <p:nvSpPr>
          <p:cNvPr id="5150" name="スライド番号プレースホルダ 6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1F1FF3-2B76-4450-A9B1-5B6A7724A051}" type="slidenum">
              <a:rPr lang="en-US" altLang="ja-JP" smtClean="0">
                <a:ea typeface="ＭＳ Ｐゴシック" charset="-128"/>
              </a:rPr>
              <a:pPr/>
              <a:t>12</a:t>
            </a:fld>
            <a:endParaRPr lang="en-US" altLang="ja-JP" dirty="0" smtClean="0">
              <a:ea typeface="ＭＳ Ｐゴシック" charset="-128"/>
            </a:endParaRPr>
          </a:p>
        </p:txBody>
      </p:sp>
      <p:grpSp>
        <p:nvGrpSpPr>
          <p:cNvPr id="3" name="グループ化 51"/>
          <p:cNvGrpSpPr>
            <a:grpSpLocks/>
          </p:cNvGrpSpPr>
          <p:nvPr/>
        </p:nvGrpSpPr>
        <p:grpSpPr bwMode="auto">
          <a:xfrm>
            <a:off x="3275856" y="2348880"/>
            <a:ext cx="4900612" cy="1758950"/>
            <a:chOff x="3938588" y="2173972"/>
            <a:chExt cx="4900612" cy="1759177"/>
          </a:xfrm>
        </p:grpSpPr>
        <p:sp>
          <p:nvSpPr>
            <p:cNvPr id="68" name="角丸四角形吹き出し 67"/>
            <p:cNvSpPr/>
            <p:nvPr/>
          </p:nvSpPr>
          <p:spPr>
            <a:xfrm>
              <a:off x="3938588" y="2173972"/>
              <a:ext cx="4900612" cy="1759177"/>
            </a:xfrm>
            <a:prstGeom prst="wedgeRoundRectCallout">
              <a:avLst>
                <a:gd name="adj1" fmla="val -53302"/>
                <a:gd name="adj2" fmla="val -73822"/>
                <a:gd name="adj3" fmla="val 16667"/>
              </a:avLst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5160" name="テキスト ボックス 66"/>
            <p:cNvSpPr txBox="1">
              <a:spLocks noChangeArrowheads="1"/>
            </p:cNvSpPr>
            <p:nvPr/>
          </p:nvSpPr>
          <p:spPr bwMode="auto">
            <a:xfrm>
              <a:off x="5951538" y="2385785"/>
              <a:ext cx="2727325" cy="1323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000" b="1" dirty="0" smtClean="0"/>
                <a:t>Apply proper radial fringe field to bend(or deflect) vertical motion to the horizontal</a:t>
              </a:r>
              <a:endParaRPr lang="en-US" altLang="ja-JP" sz="2000" b="1" dirty="0"/>
            </a:p>
          </p:txBody>
        </p:sp>
        <p:grpSp>
          <p:nvGrpSpPr>
            <p:cNvPr id="4" name="グループ化 68"/>
            <p:cNvGrpSpPr>
              <a:grpSpLocks/>
            </p:cNvGrpSpPr>
            <p:nvPr/>
          </p:nvGrpSpPr>
          <p:grpSpPr bwMode="auto">
            <a:xfrm>
              <a:off x="4022725" y="2295525"/>
              <a:ext cx="1876425" cy="1498600"/>
              <a:chOff x="4022760" y="2231790"/>
              <a:chExt cx="1877142" cy="1498590"/>
            </a:xfrm>
          </p:grpSpPr>
          <p:sp>
            <p:nvSpPr>
              <p:cNvPr id="57" name="上矢印 56"/>
              <p:cNvSpPr/>
              <p:nvPr/>
            </p:nvSpPr>
            <p:spPr>
              <a:xfrm rot="20254962">
                <a:off x="4635769" y="2329340"/>
                <a:ext cx="406555" cy="638253"/>
              </a:xfrm>
              <a:prstGeom prst="upArrow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cxnSp>
            <p:nvCxnSpPr>
              <p:cNvPr id="58" name="直線矢印コネクタ 57"/>
              <p:cNvCxnSpPr/>
              <p:nvPr/>
            </p:nvCxnSpPr>
            <p:spPr>
              <a:xfrm rot="10800000" flipV="1">
                <a:off x="4130751" y="2918374"/>
                <a:ext cx="884576" cy="26990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>
                <a:off x="4076756" y="2886620"/>
                <a:ext cx="1823146" cy="3175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123" name="Object 6"/>
              <p:cNvGraphicFramePr>
                <a:graphicFrameLocks noChangeAspect="1"/>
              </p:cNvGraphicFramePr>
              <p:nvPr/>
            </p:nvGraphicFramePr>
            <p:xfrm>
              <a:off x="5144218" y="2876858"/>
              <a:ext cx="494898" cy="534991"/>
            </p:xfrm>
            <a:graphic>
              <a:graphicData uri="http://schemas.openxmlformats.org/presentationml/2006/ole">
                <p:oleObj spid="_x0000_s13315" name="数式" r:id="rId6" imgW="215640" imgH="241200" progId="Equation.3">
                  <p:embed/>
                </p:oleObj>
              </a:graphicData>
            </a:graphic>
          </p:graphicFrame>
          <p:sp>
            <p:nvSpPr>
              <p:cNvPr id="5165" name="テキスト ボックス 60"/>
              <p:cNvSpPr txBox="1">
                <a:spLocks noChangeArrowheads="1"/>
              </p:cNvSpPr>
              <p:nvPr/>
            </p:nvSpPr>
            <p:spPr bwMode="auto">
              <a:xfrm>
                <a:off x="4412680" y="3145605"/>
                <a:ext cx="611404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ja-JP" altLang="en-US" sz="3200" b="1">
                    <a:sym typeface="Symbol" pitchFamily="18" charset="2"/>
                  </a:rPr>
                  <a:t></a:t>
                </a:r>
                <a:r>
                  <a:rPr lang="en-US" altLang="ja-JP" sz="3200" b="1" baseline="30000">
                    <a:sym typeface="Symbol" pitchFamily="18" charset="2"/>
                  </a:rPr>
                  <a:t>+</a:t>
                </a:r>
                <a:endParaRPr lang="ja-JP" altLang="en-US" sz="3200" b="1" baseline="30000"/>
              </a:p>
            </p:txBody>
          </p:sp>
          <p:grpSp>
            <p:nvGrpSpPr>
              <p:cNvPr id="5" name="グループ化 64"/>
              <p:cNvGrpSpPr>
                <a:grpSpLocks/>
              </p:cNvGrpSpPr>
              <p:nvPr/>
            </p:nvGrpSpPr>
            <p:grpSpPr bwMode="auto">
              <a:xfrm>
                <a:off x="4801798" y="2727158"/>
                <a:ext cx="379801" cy="370516"/>
                <a:chOff x="6506879" y="774633"/>
                <a:chExt cx="490974" cy="525535"/>
              </a:xfrm>
            </p:grpSpPr>
            <p:sp>
              <p:nvSpPr>
                <p:cNvPr id="5167" name="Oval 25"/>
                <p:cNvSpPr>
                  <a:spLocks noChangeArrowheads="1"/>
                </p:cNvSpPr>
                <p:nvPr/>
              </p:nvSpPr>
              <p:spPr bwMode="auto">
                <a:xfrm>
                  <a:off x="6506879" y="774633"/>
                  <a:ext cx="490974" cy="525535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6" name="円/楕円 65"/>
                <p:cNvSpPr/>
                <p:nvPr/>
              </p:nvSpPr>
              <p:spPr>
                <a:xfrm>
                  <a:off x="6645362" y="944513"/>
                  <a:ext cx="213509" cy="20042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  <p:graphicFrame>
            <p:nvGraphicFramePr>
              <p:cNvPr id="5124" name="Object 7"/>
              <p:cNvGraphicFramePr>
                <a:graphicFrameLocks noChangeAspect="1"/>
              </p:cNvGraphicFramePr>
              <p:nvPr/>
            </p:nvGraphicFramePr>
            <p:xfrm>
              <a:off x="4022760" y="2231790"/>
              <a:ext cx="491217" cy="524921"/>
            </p:xfrm>
            <a:graphic>
              <a:graphicData uri="http://schemas.openxmlformats.org/presentationml/2006/ole">
                <p:oleObj spid="_x0000_s13316" name="数式" r:id="rId7" imgW="126720" imgH="203040" progId="Equation.3">
                  <p:embed/>
                </p:oleObj>
              </a:graphicData>
            </a:graphic>
          </p:graphicFrame>
        </p:grpSp>
      </p:grpSp>
      <p:sp>
        <p:nvSpPr>
          <p:cNvPr id="62" name="テキスト ボックス 61"/>
          <p:cNvSpPr txBox="1"/>
          <p:nvPr/>
        </p:nvSpPr>
        <p:spPr>
          <a:xfrm>
            <a:off x="3671392" y="1340768"/>
            <a:ext cx="5221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Test experiment with small normal solenoid magnet and low energy electron beam by electron-gun.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/>
        </p:nvSpPr>
        <p:spPr>
          <a:xfrm>
            <a:off x="3851920" y="836712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dirty="0" smtClean="0">
                <a:solidFill>
                  <a:srgbClr val="FF0000"/>
                </a:solidFill>
              </a:rPr>
              <a:t>1. Confirm the concept!!</a:t>
            </a:r>
          </a:p>
        </p:txBody>
      </p:sp>
      <p:sp>
        <p:nvSpPr>
          <p:cNvPr id="64" name="正方形/長方形 63"/>
          <p:cNvSpPr/>
          <p:nvPr/>
        </p:nvSpPr>
        <p:spPr>
          <a:xfrm>
            <a:off x="539552" y="5613047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dirty="0" smtClean="0">
                <a:solidFill>
                  <a:srgbClr val="FF0000"/>
                </a:solidFill>
              </a:rPr>
              <a:t>2. One path motion is OK. But…</a:t>
            </a:r>
          </a:p>
          <a:p>
            <a:r>
              <a:rPr lang="en-US" altLang="ja-JP" sz="3600" b="1" dirty="0" smtClean="0">
                <a:solidFill>
                  <a:srgbClr val="FF0000"/>
                </a:solidFill>
              </a:rPr>
              <a:t>How to store a beam in uniform field?</a:t>
            </a:r>
          </a:p>
        </p:txBody>
      </p:sp>
      <p:sp>
        <p:nvSpPr>
          <p:cNvPr id="65" name="日付プレースホルダ 6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2011/6/30</a:t>
            </a:r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68952" cy="83671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Need weak focus in the storage area!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7584" y="908720"/>
            <a:ext cx="3096344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Unique field with tune=1 is unstable!</a:t>
            </a:r>
          </a:p>
          <a:p>
            <a:r>
              <a:rPr kumimoji="1" lang="en-US" altLang="ja-JP" sz="2400" dirty="0" smtClean="0">
                <a:sym typeface="Wingdings" pitchFamily="2" charset="2"/>
              </a:rPr>
              <a:t></a:t>
            </a:r>
            <a:r>
              <a:rPr lang="en-US" altLang="ja-JP" sz="2400" dirty="0" smtClean="0"/>
              <a:t>Tiny field error can spread the beam!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11960" y="1052736"/>
            <a:ext cx="352839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Focusing beam horizontally and vertical y at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a time </a:t>
            </a:r>
            <a:r>
              <a:rPr kumimoji="1" lang="en-US" altLang="ja-JP" sz="2400" dirty="0" smtClean="0"/>
              <a:t>by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a single unit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43808" y="2852936"/>
            <a:ext cx="273630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Only weak focusing system does work!</a:t>
            </a:r>
            <a:endParaRPr kumimoji="1"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5148064" y="6381328"/>
            <a:ext cx="3773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http://en.wikipedia.org/wiki/Bevatron</a:t>
            </a:r>
            <a:endParaRPr lang="ja-JP" altLang="en-US" dirty="0"/>
          </a:p>
        </p:txBody>
      </p:sp>
      <p:pic>
        <p:nvPicPr>
          <p:cNvPr id="17410" name="Picture 2" descr="C:\Users\hiromi\Desktop\Bevatr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149080"/>
            <a:ext cx="2867025" cy="2209800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5652120" y="2996952"/>
            <a:ext cx="349188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The </a:t>
            </a:r>
            <a:r>
              <a:rPr lang="en-US" altLang="ja-JP" b="1" dirty="0" err="1" smtClean="0"/>
              <a:t>Bevatron</a:t>
            </a:r>
            <a:r>
              <a:rPr lang="en-US" altLang="ja-JP" dirty="0" smtClean="0"/>
              <a:t> </a:t>
            </a:r>
            <a:r>
              <a:rPr lang="en-US" altLang="ja-JP" sz="1200" dirty="0" smtClean="0"/>
              <a:t>was a historic particle accelerator — specifically, a </a:t>
            </a:r>
            <a:r>
              <a:rPr lang="en-US" altLang="ja-JP" sz="1600" dirty="0" smtClean="0">
                <a:solidFill>
                  <a:srgbClr val="FF0000"/>
                </a:solidFill>
              </a:rPr>
              <a:t>weak-focusing</a:t>
            </a:r>
            <a:r>
              <a:rPr lang="en-US" altLang="ja-JP" sz="1200" dirty="0" smtClean="0"/>
              <a:t> proton synchrotron — at Lawrence Berkeley National Laboratory which began operating in </a:t>
            </a:r>
            <a:r>
              <a:rPr lang="en-US" altLang="ja-JP" sz="1200" b="1" dirty="0" smtClean="0"/>
              <a:t>1954</a:t>
            </a:r>
            <a:r>
              <a:rPr lang="en-US" altLang="ja-JP" sz="1200" dirty="0" smtClean="0"/>
              <a:t>.</a:t>
            </a:r>
            <a:endParaRPr lang="ja-JP" altLang="en-US" sz="1200" dirty="0"/>
          </a:p>
        </p:txBody>
      </p:sp>
      <p:sp>
        <p:nvSpPr>
          <p:cNvPr id="9" name="下矢印 8"/>
          <p:cNvSpPr/>
          <p:nvPr/>
        </p:nvSpPr>
        <p:spPr>
          <a:xfrm rot="20405700">
            <a:off x="3521590" y="2234537"/>
            <a:ext cx="288032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 rot="929106">
            <a:off x="4581277" y="2231552"/>
            <a:ext cx="288032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467544" y="3711859"/>
            <a:ext cx="3445993" cy="1589349"/>
            <a:chOff x="4499992" y="2420888"/>
            <a:chExt cx="4382097" cy="2774237"/>
          </a:xfrm>
        </p:grpSpPr>
        <p:cxnSp>
          <p:nvCxnSpPr>
            <p:cNvPr id="12" name="直線矢印コネクタ 11"/>
            <p:cNvCxnSpPr/>
            <p:nvPr/>
          </p:nvCxnSpPr>
          <p:spPr>
            <a:xfrm flipV="1">
              <a:off x="4716016" y="3089742"/>
              <a:ext cx="792088" cy="43204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>
              <a:off x="8090001" y="4221088"/>
              <a:ext cx="792088" cy="144016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" name="オブジェクト 13"/>
            <p:cNvGraphicFramePr>
              <a:graphicFrameLocks noChangeAspect="1"/>
            </p:cNvGraphicFramePr>
            <p:nvPr/>
          </p:nvGraphicFramePr>
          <p:xfrm>
            <a:off x="5415683" y="3573015"/>
            <a:ext cx="522513" cy="583984"/>
          </p:xfrm>
          <a:graphic>
            <a:graphicData uri="http://schemas.openxmlformats.org/presentationml/2006/ole">
              <p:oleObj spid="_x0000_s17411" name="数式" r:id="rId4" imgW="215640" imgH="241200" progId="Equation.3">
                <p:embed/>
              </p:oleObj>
            </a:graphicData>
          </a:graphic>
        </p:graphicFrame>
        <p:graphicFrame>
          <p:nvGraphicFramePr>
            <p:cNvPr id="15" name="Object 7"/>
            <p:cNvGraphicFramePr>
              <a:graphicFrameLocks noChangeAspect="1"/>
            </p:cNvGraphicFramePr>
            <p:nvPr/>
          </p:nvGraphicFramePr>
          <p:xfrm>
            <a:off x="5140975" y="2490948"/>
            <a:ext cx="403517" cy="563403"/>
          </p:xfrm>
          <a:graphic>
            <a:graphicData uri="http://schemas.openxmlformats.org/presentationml/2006/ole">
              <p:oleObj spid="_x0000_s17412" name="数式" r:id="rId5" imgW="126720" imgH="177480" progId="Equation.3">
                <p:embed/>
              </p:oleObj>
            </a:graphicData>
          </a:graphic>
        </p:graphicFrame>
        <p:cxnSp>
          <p:nvCxnSpPr>
            <p:cNvPr id="16" name="直線矢印コネクタ 15"/>
            <p:cNvCxnSpPr/>
            <p:nvPr/>
          </p:nvCxnSpPr>
          <p:spPr>
            <a:xfrm rot="5400000">
              <a:off x="4223145" y="3993879"/>
              <a:ext cx="1008112" cy="2237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円/楕円 16"/>
            <p:cNvSpPr/>
            <p:nvPr/>
          </p:nvSpPr>
          <p:spPr>
            <a:xfrm>
              <a:off x="4499992" y="3140968"/>
              <a:ext cx="3888432" cy="1440160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18" name="Object 8"/>
            <p:cNvGraphicFramePr>
              <a:graphicFrameLocks noChangeAspect="1"/>
            </p:cNvGraphicFramePr>
            <p:nvPr/>
          </p:nvGraphicFramePr>
          <p:xfrm>
            <a:off x="4643437" y="4546597"/>
            <a:ext cx="405968" cy="648528"/>
          </p:xfrm>
          <a:graphic>
            <a:graphicData uri="http://schemas.openxmlformats.org/presentationml/2006/ole">
              <p:oleObj spid="_x0000_s17413" name="数式" r:id="rId6" imgW="126720" imgH="203040" progId="Equation.3">
                <p:embed/>
              </p:oleObj>
            </a:graphicData>
          </a:graphic>
        </p:graphicFrame>
        <p:cxnSp>
          <p:nvCxnSpPr>
            <p:cNvPr id="19" name="直線矢印コネクタ 18"/>
            <p:cNvCxnSpPr/>
            <p:nvPr/>
          </p:nvCxnSpPr>
          <p:spPr>
            <a:xfrm rot="10800000" flipV="1">
              <a:off x="7236296" y="4231479"/>
              <a:ext cx="864096" cy="43204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 rot="16200000" flipV="1">
              <a:off x="7617912" y="3716238"/>
              <a:ext cx="1008112" cy="2237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>
              <a:off x="4726407" y="3511399"/>
              <a:ext cx="792088" cy="144016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Object 9"/>
            <p:cNvGraphicFramePr>
              <a:graphicFrameLocks noChangeAspect="1"/>
            </p:cNvGraphicFramePr>
            <p:nvPr/>
          </p:nvGraphicFramePr>
          <p:xfrm>
            <a:off x="8162752" y="4365102"/>
            <a:ext cx="583878" cy="652822"/>
          </p:xfrm>
          <a:graphic>
            <a:graphicData uri="http://schemas.openxmlformats.org/presentationml/2006/ole">
              <p:oleObj spid="_x0000_s17414" name="数式" r:id="rId7" imgW="215640" imgH="241200" progId="Equation.3">
                <p:embed/>
              </p:oleObj>
            </a:graphicData>
          </a:graphic>
        </p:graphicFrame>
        <p:graphicFrame>
          <p:nvGraphicFramePr>
            <p:cNvPr id="23" name="Object 10"/>
            <p:cNvGraphicFramePr>
              <a:graphicFrameLocks noChangeAspect="1"/>
            </p:cNvGraphicFramePr>
            <p:nvPr/>
          </p:nvGraphicFramePr>
          <p:xfrm>
            <a:off x="7452319" y="4572000"/>
            <a:ext cx="435725" cy="608367"/>
          </p:xfrm>
          <a:graphic>
            <a:graphicData uri="http://schemas.openxmlformats.org/presentationml/2006/ole">
              <p:oleObj spid="_x0000_s17415" name="数式" r:id="rId8" imgW="126720" imgH="177480" progId="Equation.3">
                <p:embed/>
              </p:oleObj>
            </a:graphicData>
          </a:graphic>
        </p:graphicFrame>
        <p:graphicFrame>
          <p:nvGraphicFramePr>
            <p:cNvPr id="24" name="Object 11"/>
            <p:cNvGraphicFramePr>
              <a:graphicFrameLocks noChangeAspect="1"/>
            </p:cNvGraphicFramePr>
            <p:nvPr/>
          </p:nvGraphicFramePr>
          <p:xfrm>
            <a:off x="7888044" y="2513713"/>
            <a:ext cx="464760" cy="742448"/>
          </p:xfrm>
          <a:graphic>
            <a:graphicData uri="http://schemas.openxmlformats.org/presentationml/2006/ole">
              <p:oleObj spid="_x0000_s17416" name="数式" r:id="rId9" imgW="126720" imgH="203040" progId="Equation.3">
                <p:embed/>
              </p:oleObj>
            </a:graphicData>
          </a:graphic>
        </p:graphicFrame>
        <p:sp>
          <p:nvSpPr>
            <p:cNvPr id="25" name="上矢印 24"/>
            <p:cNvSpPr/>
            <p:nvPr/>
          </p:nvSpPr>
          <p:spPr>
            <a:xfrm>
              <a:off x="6056665" y="2420888"/>
              <a:ext cx="1007259" cy="1368151"/>
            </a:xfrm>
            <a:prstGeom prst="up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26" name="Object 12"/>
            <p:cNvGraphicFramePr>
              <a:graphicFrameLocks noChangeAspect="1"/>
            </p:cNvGraphicFramePr>
            <p:nvPr/>
          </p:nvGraphicFramePr>
          <p:xfrm>
            <a:off x="6331371" y="3058374"/>
            <a:ext cx="457845" cy="740098"/>
          </p:xfrm>
          <a:graphic>
            <a:graphicData uri="http://schemas.openxmlformats.org/presentationml/2006/ole">
              <p:oleObj spid="_x0000_s17417" name="数式" r:id="rId10" imgW="203040" imgH="266400" progId="Equation.3">
                <p:embed/>
              </p:oleObj>
            </a:graphicData>
          </a:graphic>
        </p:graphicFrame>
      </p:grpSp>
      <p:pic>
        <p:nvPicPr>
          <p:cNvPr id="27" name="Picture 3" descr="C:\Users\ingo\Desktop\ばね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3857369" y="3851834"/>
            <a:ext cx="1731957" cy="1598838"/>
          </a:xfrm>
          <a:prstGeom prst="rect">
            <a:avLst/>
          </a:prstGeom>
          <a:noFill/>
        </p:spPr>
      </p:pic>
      <p:graphicFrame>
        <p:nvGraphicFramePr>
          <p:cNvPr id="28" name="オブジェクト 27"/>
          <p:cNvGraphicFramePr>
            <a:graphicFrameLocks noChangeAspect="1"/>
          </p:cNvGraphicFramePr>
          <p:nvPr/>
        </p:nvGraphicFramePr>
        <p:xfrm>
          <a:off x="395536" y="5373216"/>
          <a:ext cx="2808312" cy="1280985"/>
        </p:xfrm>
        <a:graphic>
          <a:graphicData uri="http://schemas.openxmlformats.org/presentationml/2006/ole">
            <p:oleObj spid="_x0000_s17418" name="数式" r:id="rId12" imgW="2209680" imgH="939600" progId="Equation.3">
              <p:embed/>
            </p:oleObj>
          </a:graphicData>
        </a:graphic>
      </p:graphicFrame>
      <p:sp>
        <p:nvSpPr>
          <p:cNvPr id="29" name="テキスト ボックス 28"/>
          <p:cNvSpPr txBox="1"/>
          <p:nvPr/>
        </p:nvSpPr>
        <p:spPr>
          <a:xfrm>
            <a:off x="1331640" y="5301208"/>
            <a:ext cx="2664296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rPr>
              <a:t>Focus condition</a:t>
            </a:r>
            <a:r>
              <a:rPr kumimoji="1" lang="ja-JP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rPr>
              <a:t>　</a:t>
            </a:r>
            <a:r>
              <a:rPr kumimoji="1" lang="en-US" altLang="ja-JP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rPr>
              <a:t>0&lt;n&lt;1</a:t>
            </a:r>
          </a:p>
          <a:p>
            <a:pPr algn="ctr"/>
            <a:r>
              <a:rPr lang="en-US" altLang="ja-JP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rPr>
              <a:t>n&lt;1: for radial direction</a:t>
            </a:r>
          </a:p>
          <a:p>
            <a:pPr algn="ctr"/>
            <a:r>
              <a:rPr lang="en-US" altLang="ja-JP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rPr>
              <a:t>n&gt;0 :solenoid axis direction</a:t>
            </a:r>
            <a:endParaRPr kumimoji="1" lang="ja-JP" altLang="en-US" sz="1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50" charset="-128"/>
            </a:endParaRPr>
          </a:p>
        </p:txBody>
      </p:sp>
      <p:sp>
        <p:nvSpPr>
          <p:cNvPr id="31" name="日付プレースホルダ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2011/6/30</a:t>
            </a:r>
            <a:endParaRPr kumimoji="1" lang="ja-JP" altLang="en-US"/>
          </a:p>
        </p:txBody>
      </p:sp>
      <p:sp>
        <p:nvSpPr>
          <p:cNvPr id="32" name="スライド番号プレースホルダ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B5A0-CCAB-48AE-BC32-6BEE633FF048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796136" y="270892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i="1" dirty="0" smtClean="0"/>
              <a:t>I learned from </a:t>
            </a:r>
            <a:r>
              <a:rPr kumimoji="1" lang="en-US" altLang="ja-JP" sz="1400" i="1" dirty="0" err="1" smtClean="0"/>
              <a:t>Oide</a:t>
            </a:r>
            <a:r>
              <a:rPr kumimoji="1" lang="en-US" altLang="ja-JP" sz="1400" i="1" dirty="0" smtClean="0"/>
              <a:t>-san recently…</a:t>
            </a:r>
            <a:endParaRPr kumimoji="1" lang="ja-JP" alt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C:\Users\ingo\Documents\2011Doc\WeakFocus\Abesan\WF_B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429000"/>
            <a:ext cx="4032448" cy="2909455"/>
          </a:xfrm>
          <a:prstGeom prst="rect">
            <a:avLst/>
          </a:prstGeom>
          <a:noFill/>
        </p:spPr>
      </p:pic>
      <p:sp>
        <p:nvSpPr>
          <p:cNvPr id="20" name="タイトル 19"/>
          <p:cNvSpPr>
            <a:spLocks noGrp="1"/>
          </p:cNvSpPr>
          <p:nvPr>
            <p:ph type="title"/>
          </p:nvPr>
        </p:nvSpPr>
        <p:spPr>
          <a:xfrm>
            <a:off x="467544" y="0"/>
            <a:ext cx="6768752" cy="69269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How much field is needed?</a:t>
            </a:r>
            <a:endParaRPr kumimoji="1" lang="ja-JP" altLang="en-US" dirty="0"/>
          </a:p>
        </p:txBody>
      </p:sp>
      <p:sp>
        <p:nvSpPr>
          <p:cNvPr id="13" name="日付プレースホルダ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2011/6/30</a:t>
            </a:r>
            <a:endParaRPr kumimoji="1" lang="ja-JP" altLang="en-US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69BD-5ECD-4AC0-A2E0-9CAD4EBC81B6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/>
        </p:nvGraphicFramePr>
        <p:xfrm>
          <a:off x="467544" y="1484784"/>
          <a:ext cx="3238413" cy="936104"/>
        </p:xfrm>
        <a:graphic>
          <a:graphicData uri="http://schemas.openxmlformats.org/presentationml/2006/ole">
            <p:oleObj spid="_x0000_s16387" name="数式" r:id="rId4" imgW="1625400" imgH="469800" progId="Equation.3">
              <p:embed/>
            </p:oleObj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539552" y="5733256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ea typeface="ＭＳ Ｐゴシック" pitchFamily="50" charset="-128"/>
              </a:rPr>
              <a:t>n~3E-5 fits our case</a:t>
            </a:r>
            <a:endParaRPr kumimoji="1" lang="ja-JP" altLang="en-US" sz="3200" dirty="0"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6" y="980728"/>
            <a:ext cx="216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ea typeface="ＭＳ Ｐゴシック" pitchFamily="50" charset="-128"/>
              </a:rPr>
              <a:t>If we require:</a:t>
            </a:r>
            <a:endParaRPr kumimoji="1" lang="ja-JP" altLang="en-US" sz="2400" dirty="0">
              <a:ea typeface="+mj-ea"/>
            </a:endParaRPr>
          </a:p>
        </p:txBody>
      </p:sp>
      <p:pic>
        <p:nvPicPr>
          <p:cNvPr id="15" name="Picture 4" descr="C:\Users\ingo\Documents\2011Doc\WeakFocus\Abesan\WF_B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577632"/>
            <a:ext cx="4176464" cy="2956464"/>
          </a:xfrm>
          <a:prstGeom prst="rect">
            <a:avLst/>
          </a:prstGeom>
          <a:noFill/>
        </p:spPr>
      </p:pic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5148064" y="864836"/>
          <a:ext cx="2518028" cy="907980"/>
        </p:xfrm>
        <a:graphic>
          <a:graphicData uri="http://schemas.openxmlformats.org/presentationml/2006/ole">
            <p:oleObj spid="_x0000_s16388" name="数式" r:id="rId6" imgW="1282680" imgH="431640" progId="Equation.3">
              <p:embed/>
            </p:oleObj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5580111" y="4869160"/>
          <a:ext cx="2083583" cy="1008112"/>
        </p:xfrm>
        <a:graphic>
          <a:graphicData uri="http://schemas.openxmlformats.org/presentationml/2006/ole">
            <p:oleObj spid="_x0000_s16389" name="数式" r:id="rId7" imgW="927000" imgH="419040" progId="Equation.3">
              <p:embed/>
            </p:oleObj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7380312" y="433616"/>
            <a:ext cx="15121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n</a:t>
            </a:r>
            <a:r>
              <a:rPr kumimoji="1" lang="en-US" altLang="ja-JP" sz="3200" dirty="0" smtClean="0"/>
              <a:t>=3E-5</a:t>
            </a:r>
            <a:endParaRPr kumimoji="1" lang="ja-JP" altLang="en-US" sz="3200" dirty="0"/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539552" y="3140968"/>
          <a:ext cx="3281827" cy="1497136"/>
        </p:xfrm>
        <a:graphic>
          <a:graphicData uri="http://schemas.openxmlformats.org/presentationml/2006/ole">
            <p:oleObj spid="_x0000_s16390" name="数式" r:id="rId8" imgW="2209680" imgH="939600" progId="Equation.3">
              <p:embed/>
            </p:oleObj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1907704" y="2276872"/>
          <a:ext cx="1804764" cy="739367"/>
        </p:xfrm>
        <a:graphic>
          <a:graphicData uri="http://schemas.openxmlformats.org/presentationml/2006/ole">
            <p:oleObj spid="_x0000_s16391" name="数式" r:id="rId9" imgW="1054080" imgH="431640" progId="Equation.3">
              <p:embed/>
            </p:oleObj>
          </a:graphicData>
        </a:graphic>
      </p:graphicFrame>
      <p:sp>
        <p:nvSpPr>
          <p:cNvPr id="29" name="正方形/長方形 28"/>
          <p:cNvSpPr/>
          <p:nvPr/>
        </p:nvSpPr>
        <p:spPr>
          <a:xfrm>
            <a:off x="0" y="5157192"/>
            <a:ext cx="471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rPr>
              <a:t>n&gt;0 :solenoid axis direction</a:t>
            </a:r>
            <a:endParaRPr lang="ja-JP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683568" y="4653136"/>
            <a:ext cx="3692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rPr>
              <a:t>n&lt;1: for radial direction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028384" y="180176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ym typeface="Symbol"/>
              </a:rPr>
              <a:t></a:t>
            </a:r>
            <a:r>
              <a:rPr kumimoji="1" lang="en-US" altLang="ja-JP" sz="3200" dirty="0" smtClean="0">
                <a:sym typeface="Symbol"/>
              </a:rPr>
              <a:t>R</a:t>
            </a:r>
            <a:endParaRPr kumimoji="1" lang="ja-JP" altLang="en-US" sz="3200" dirty="0"/>
          </a:p>
        </p:txBody>
      </p:sp>
      <p:cxnSp>
        <p:nvCxnSpPr>
          <p:cNvPr id="34" name="直線矢印コネクタ 33"/>
          <p:cNvCxnSpPr/>
          <p:nvPr/>
        </p:nvCxnSpPr>
        <p:spPr>
          <a:xfrm rot="5400000">
            <a:off x="7668344" y="2085608"/>
            <a:ext cx="72008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rot="10800000">
            <a:off x="4716016" y="6451747"/>
            <a:ext cx="3168352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7884368" y="602128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ym typeface="Symbol"/>
              </a:rPr>
              <a:t>y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9"/>
          <p:cNvSpPr>
            <a:spLocks noGrp="1"/>
          </p:cNvSpPr>
          <p:nvPr>
            <p:ph type="title"/>
          </p:nvPr>
        </p:nvSpPr>
        <p:spPr>
          <a:xfrm>
            <a:off x="467544" y="0"/>
            <a:ext cx="6768752" cy="69269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How much field is needed?</a:t>
            </a:r>
            <a:endParaRPr kumimoji="1" lang="ja-JP" altLang="en-US" dirty="0"/>
          </a:p>
        </p:txBody>
      </p:sp>
      <p:sp>
        <p:nvSpPr>
          <p:cNvPr id="13" name="日付プレースホルダ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2011/6/30</a:t>
            </a:r>
            <a:endParaRPr kumimoji="1" lang="ja-JP" altLang="en-US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69BD-5ECD-4AC0-A2E0-9CAD4EBC81B6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/>
        </p:nvGraphicFramePr>
        <p:xfrm>
          <a:off x="467544" y="1484784"/>
          <a:ext cx="3238413" cy="936104"/>
        </p:xfrm>
        <a:graphic>
          <a:graphicData uri="http://schemas.openxmlformats.org/presentationml/2006/ole">
            <p:oleObj spid="_x0000_s40962" name="数式" r:id="rId3" imgW="1625400" imgH="469800" progId="Equation.3">
              <p:embed/>
            </p:oleObj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395536" y="980728"/>
            <a:ext cx="216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ea typeface="ＭＳ Ｐゴシック" pitchFamily="50" charset="-128"/>
              </a:rPr>
              <a:t>If we require:</a:t>
            </a:r>
            <a:endParaRPr kumimoji="1" lang="ja-JP" altLang="en-US" sz="2400" dirty="0">
              <a:ea typeface="+mj-ea"/>
            </a:endParaRPr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539552" y="3140968"/>
          <a:ext cx="3281827" cy="1497136"/>
        </p:xfrm>
        <a:graphic>
          <a:graphicData uri="http://schemas.openxmlformats.org/presentationml/2006/ole">
            <p:oleObj spid="_x0000_s40965" name="数式" r:id="rId4" imgW="2209680" imgH="939600" progId="Equation.3">
              <p:embed/>
            </p:oleObj>
          </a:graphicData>
        </a:graphic>
      </p:graphicFrame>
      <p:grpSp>
        <p:nvGrpSpPr>
          <p:cNvPr id="2" name="グループ化 20"/>
          <p:cNvGrpSpPr/>
          <p:nvPr/>
        </p:nvGrpSpPr>
        <p:grpSpPr>
          <a:xfrm>
            <a:off x="4067944" y="692696"/>
            <a:ext cx="4392488" cy="5976664"/>
            <a:chOff x="179512" y="404664"/>
            <a:chExt cx="4392488" cy="5976664"/>
          </a:xfrm>
        </p:grpSpPr>
        <p:pic>
          <p:nvPicPr>
            <p:cNvPr id="22" name="Picture 2" descr="C:\Users\ingo\Documents\2011Doc\WeakFocus\Abesan\AbesanBR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3508278"/>
              <a:ext cx="4320480" cy="2873050"/>
            </a:xfrm>
            <a:prstGeom prst="rect">
              <a:avLst/>
            </a:prstGeom>
            <a:noFill/>
          </p:spPr>
        </p:pic>
        <p:grpSp>
          <p:nvGrpSpPr>
            <p:cNvPr id="3" name="グループ化 17"/>
            <p:cNvGrpSpPr/>
            <p:nvPr/>
          </p:nvGrpSpPr>
          <p:grpSpPr>
            <a:xfrm>
              <a:off x="179512" y="404664"/>
              <a:ext cx="4392488" cy="3110423"/>
              <a:chOff x="179512" y="404664"/>
              <a:chExt cx="4392488" cy="3110423"/>
            </a:xfrm>
          </p:grpSpPr>
          <p:pic>
            <p:nvPicPr>
              <p:cNvPr id="24" name="Picture 3" descr="C:\Users\ingo\Documents\2011Doc\WeakFocus\Abesan\AbesanBY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79512" y="476672"/>
                <a:ext cx="4320480" cy="3038415"/>
              </a:xfrm>
              <a:prstGeom prst="rect">
                <a:avLst/>
              </a:prstGeom>
              <a:noFill/>
            </p:spPr>
          </p:pic>
          <p:sp>
            <p:nvSpPr>
              <p:cNvPr id="25" name="テキスト ボックス 24"/>
              <p:cNvSpPr txBox="1"/>
              <p:nvPr/>
            </p:nvSpPr>
            <p:spPr>
              <a:xfrm>
                <a:off x="2987824" y="2564904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R=33.3cm</a:t>
                </a:r>
                <a:endParaRPr kumimoji="1" lang="ja-JP" altLang="en-US" dirty="0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 rot="10800000">
                <a:off x="2195736" y="1916832"/>
                <a:ext cx="720080" cy="832738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テキスト ボックス 26"/>
              <p:cNvSpPr txBox="1"/>
              <p:nvPr/>
            </p:nvSpPr>
            <p:spPr>
              <a:xfrm>
                <a:off x="1691680" y="404664"/>
                <a:ext cx="288032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Simulated sample field</a:t>
                </a:r>
                <a:endParaRPr kumimoji="1" lang="ja-JP" altLang="en-US" dirty="0"/>
              </a:p>
            </p:txBody>
          </p:sp>
        </p:grpSp>
      </p:grpSp>
      <p:sp>
        <p:nvSpPr>
          <p:cNvPr id="28" name="テキスト ボックス 27"/>
          <p:cNvSpPr txBox="1"/>
          <p:nvPr/>
        </p:nvSpPr>
        <p:spPr>
          <a:xfrm>
            <a:off x="539552" y="4941168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FF0000"/>
                </a:solidFill>
              </a:rPr>
              <a:t>Weak field design is ongoing and…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1907704" y="2276872"/>
          <a:ext cx="1804764" cy="739367"/>
        </p:xfrm>
        <a:graphic>
          <a:graphicData uri="http://schemas.openxmlformats.org/presentationml/2006/ole">
            <p:oleObj spid="_x0000_s40966" name="数式" r:id="rId7" imgW="10540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New activity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39552" y="1340768"/>
            <a:ext cx="8075240" cy="2908920"/>
          </a:xfrm>
          <a:solidFill>
            <a:srgbClr val="FFCCFF"/>
          </a:solidFill>
        </p:spPr>
        <p:txBody>
          <a:bodyPr>
            <a:normAutofit fontScale="92500"/>
          </a:bodyPr>
          <a:lstStyle/>
          <a:p>
            <a:r>
              <a:rPr lang="en-US" altLang="ja-JP" dirty="0" smtClean="0"/>
              <a:t>Storage the beam for ~33</a:t>
            </a:r>
            <a:r>
              <a:rPr lang="en-US" altLang="ja-JP" dirty="0" smtClean="0">
                <a:sym typeface="Symbol"/>
              </a:rPr>
              <a:t>sec </a:t>
            </a:r>
            <a:r>
              <a:rPr lang="en-US" altLang="ja-JP" dirty="0" smtClean="0">
                <a:sym typeface="Wingdings" pitchFamily="2" charset="2"/>
              </a:rPr>
              <a:t> 4400 turns.</a:t>
            </a:r>
          </a:p>
          <a:p>
            <a:r>
              <a:rPr kumimoji="1" lang="en-US" altLang="ja-JP" dirty="0" smtClean="0">
                <a:sym typeface="Wingdings" pitchFamily="2" charset="2"/>
              </a:rPr>
              <a:t>No one path solution anymore! (different from injectio</a:t>
            </a:r>
            <a:r>
              <a:rPr lang="en-US" altLang="ja-JP" dirty="0" smtClean="0">
                <a:sym typeface="Wingdings" pitchFamily="2" charset="2"/>
              </a:rPr>
              <a:t>n and kicker).</a:t>
            </a:r>
            <a:endParaRPr kumimoji="1" lang="en-US" altLang="ja-JP" dirty="0" smtClean="0">
              <a:sym typeface="Wingdings" pitchFamily="2" charset="2"/>
            </a:endParaRPr>
          </a:p>
          <a:p>
            <a:r>
              <a:rPr lang="en-US" altLang="ja-JP" dirty="0" smtClean="0"/>
              <a:t>Should not use integration (numerical) approach only.</a:t>
            </a:r>
          </a:p>
          <a:p>
            <a:r>
              <a:rPr kumimoji="1" lang="en-US" altLang="ja-JP" dirty="0" smtClean="0"/>
              <a:t>Analytical approach to get averaged orbit, momentum and spin </a:t>
            </a:r>
            <a:r>
              <a:rPr lang="en-US" altLang="ja-JP" dirty="0" smtClean="0"/>
              <a:t>is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important!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827584" y="4437112"/>
            <a:ext cx="3744416" cy="1800200"/>
          </a:xfrm>
          <a:solidFill>
            <a:srgbClr val="92D050"/>
          </a:solidFill>
        </p:spPr>
        <p:txBody>
          <a:bodyPr>
            <a:normAutofit fontScale="92500"/>
          </a:bodyPr>
          <a:lstStyle/>
          <a:p>
            <a:r>
              <a:rPr kumimoji="1" lang="en-US" altLang="ja-JP" dirty="0" smtClean="0"/>
              <a:t>Prof. Forest joins us and start spin tracking.</a:t>
            </a:r>
          </a:p>
          <a:p>
            <a:r>
              <a:rPr lang="en-US" altLang="ja-JP" dirty="0" smtClean="0"/>
              <a:t>Now, I am a trainee for beam storage.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522920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/>
              <a:t>Thank you!</a:t>
            </a:r>
            <a:endParaRPr kumimoji="1" lang="ja-JP" altLang="en-US" sz="3600" b="1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2011/6/30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B5A0-CCAB-48AE-BC32-6BEE633FF048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2011/6/30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B5A0-CCAB-48AE-BC32-6BEE633FF048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ingo\Downloads\Bmod_check(2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765175"/>
            <a:ext cx="8378825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825" y="0"/>
            <a:ext cx="475297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dirty="0" smtClean="0"/>
              <a:t>Field inside beam tunnel</a:t>
            </a:r>
            <a:endParaRPr lang="ja-JP" altLang="en-US" dirty="0"/>
          </a:p>
        </p:txBody>
      </p:sp>
      <p:sp>
        <p:nvSpPr>
          <p:cNvPr id="31748" name="日付プレースホルダ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2011/6/30</a:t>
            </a:r>
            <a:endParaRPr lang="ja-JP" altLang="en-US" smtClean="0">
              <a:ea typeface="ＭＳ Ｐゴシック" charset="-128"/>
            </a:endParaRPr>
          </a:p>
        </p:txBody>
      </p:sp>
      <p:sp>
        <p:nvSpPr>
          <p:cNvPr id="31749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261F32-72FD-4688-87C5-9715E0113515}" type="slidenum">
              <a:rPr lang="ja-JP" altLang="en-US" smtClean="0">
                <a:ea typeface="ＭＳ Ｐゴシック" charset="-128"/>
              </a:rPr>
              <a:pPr/>
              <a:t>18</a:t>
            </a:fld>
            <a:endParaRPr lang="ja-JP" altLang="en-US" smtClean="0">
              <a:ea typeface="ＭＳ Ｐゴシック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rot="5400000" flipH="1" flipV="1">
            <a:off x="323850" y="3429001"/>
            <a:ext cx="37433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2268538" y="1700213"/>
            <a:ext cx="1008062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2" name="テキスト ボックス 9"/>
          <p:cNvSpPr txBox="1">
            <a:spLocks noChangeArrowheads="1"/>
          </p:cNvSpPr>
          <p:nvPr/>
        </p:nvSpPr>
        <p:spPr bwMode="auto">
          <a:xfrm>
            <a:off x="2339975" y="1916113"/>
            <a:ext cx="1439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Inside tunnel</a:t>
            </a:r>
            <a:endParaRPr lang="ja-JP" altLang="en-US"/>
          </a:p>
        </p:txBody>
      </p:sp>
      <p:cxnSp>
        <p:nvCxnSpPr>
          <p:cNvPr id="19" name="直線コネクタ 18"/>
          <p:cNvCxnSpPr/>
          <p:nvPr/>
        </p:nvCxnSpPr>
        <p:spPr>
          <a:xfrm rot="5400000" flipH="1" flipV="1">
            <a:off x="6804025" y="4292600"/>
            <a:ext cx="863600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4" name="テキスト ボックス 22"/>
          <p:cNvSpPr txBox="1">
            <a:spLocks noChangeArrowheads="1"/>
          </p:cNvSpPr>
          <p:nvPr/>
        </p:nvSpPr>
        <p:spPr bwMode="auto">
          <a:xfrm>
            <a:off x="1835150" y="5949950"/>
            <a:ext cx="5329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 b="1"/>
              <a:t>Straight tunnel does work!</a:t>
            </a:r>
            <a:endParaRPr lang="ja-JP" altLang="en-US" sz="3200" b="1"/>
          </a:p>
        </p:txBody>
      </p:sp>
      <p:pic>
        <p:nvPicPr>
          <p:cNvPr id="317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60350"/>
            <a:ext cx="29464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テキスト ボックス 24"/>
          <p:cNvSpPr txBox="1">
            <a:spLocks noChangeArrowheads="1"/>
          </p:cNvSpPr>
          <p:nvPr/>
        </p:nvSpPr>
        <p:spPr bwMode="auto">
          <a:xfrm>
            <a:off x="7920038" y="836613"/>
            <a:ext cx="1223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Tunnel fro inside</a:t>
            </a:r>
            <a:endParaRPr lang="ja-JP" altLang="en-US"/>
          </a:p>
        </p:txBody>
      </p:sp>
      <p:sp>
        <p:nvSpPr>
          <p:cNvPr id="31757" name="テキスト ボックス 25"/>
          <p:cNvSpPr txBox="1">
            <a:spLocks noChangeArrowheads="1"/>
          </p:cNvSpPr>
          <p:nvPr/>
        </p:nvSpPr>
        <p:spPr bwMode="auto">
          <a:xfrm>
            <a:off x="7308850" y="4221163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Outside</a:t>
            </a:r>
            <a:endParaRPr lang="ja-JP" altLang="en-US"/>
          </a:p>
        </p:txBody>
      </p:sp>
      <p:pic>
        <p:nvPicPr>
          <p:cNvPr id="31758" name="Picture 3" descr="C:\Users\ingo\OPERA\2010Sep\circle_Bmod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92784">
            <a:off x="3908425" y="2144713"/>
            <a:ext cx="30511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9" name="テキスト ボックス 16"/>
          <p:cNvSpPr txBox="1">
            <a:spLocks noChangeArrowheads="1"/>
          </p:cNvSpPr>
          <p:nvPr/>
        </p:nvSpPr>
        <p:spPr bwMode="auto">
          <a:xfrm>
            <a:off x="755650" y="5445125"/>
            <a:ext cx="1368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OPERA 3D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28596" y="0"/>
            <a:ext cx="8429684" cy="836712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Spin equation (T-BMT equation + EDM)</a:t>
            </a:r>
            <a:endParaRPr kumimoji="1" lang="ja-JP" altLang="en-US" sz="4000" dirty="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764704"/>
            <a:ext cx="5724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140968"/>
            <a:ext cx="63912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9874" y="1556792"/>
            <a:ext cx="74485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467544" y="537321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Our case: </a:t>
            </a:r>
            <a:endParaRPr kumimoji="1" lang="ja-JP" altLang="en-US" sz="2800" dirty="0"/>
          </a:p>
        </p:txBody>
      </p:sp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827584" y="5805264"/>
          <a:ext cx="2398475" cy="580271"/>
        </p:xfrm>
        <a:graphic>
          <a:graphicData uri="http://schemas.openxmlformats.org/presentationml/2006/ole">
            <p:oleObj spid="_x0000_s15362" name="数式" r:id="rId6" imgW="927000" imgH="241200" progId="Equation.3">
              <p:embed/>
            </p:oleObj>
          </a:graphicData>
        </a:graphic>
      </p:graphicFrame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276F-A976-44D7-AC7B-EA2BD5796832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9" name="日付プレースホル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2011/6/30</a:t>
            </a:r>
            <a:endParaRPr kumimoji="1" lang="ja-JP" altLang="en-US"/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/>
        </p:nvGraphicFramePr>
        <p:xfrm>
          <a:off x="1187624" y="4088472"/>
          <a:ext cx="6527955" cy="1428760"/>
        </p:xfrm>
        <a:graphic>
          <a:graphicData uri="http://schemas.openxmlformats.org/presentationml/2006/ole">
            <p:oleObj spid="_x0000_s15363" name="数式" r:id="rId7" imgW="3365280" imgH="736560" progId="Equation.3">
              <p:embed/>
            </p:oleObj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5364088" y="5445224"/>
          <a:ext cx="3109110" cy="1161089"/>
        </p:xfrm>
        <a:graphic>
          <a:graphicData uri="http://schemas.openxmlformats.org/presentationml/2006/ole">
            <p:oleObj spid="_x0000_s15364" name="数式" r:id="rId8" imgW="10540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"/>
          <p:cNvSpPr txBox="1">
            <a:spLocks/>
          </p:cNvSpPr>
          <p:nvPr/>
        </p:nvSpPr>
        <p:spPr>
          <a:xfrm>
            <a:off x="0" y="122238"/>
            <a:ext cx="6518275" cy="7143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3200" u="sng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Brief review of Spiral Injection</a:t>
            </a:r>
            <a:endParaRPr lang="ja-JP" altLang="en-US" sz="1600" u="sng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6" name="図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2738" y="457200"/>
            <a:ext cx="2457450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正方形/長方形 21"/>
          <p:cNvSpPr/>
          <p:nvPr/>
        </p:nvSpPr>
        <p:spPr bwMode="auto">
          <a:xfrm>
            <a:off x="7165975" y="830263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cs typeface="ＭＳ Ｐゴシック" pitchFamily="-109" charset="-128"/>
            </a:endParaRPr>
          </a:p>
        </p:txBody>
      </p:sp>
      <p:pic>
        <p:nvPicPr>
          <p:cNvPr id="5128" name="図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9050" y="1384300"/>
            <a:ext cx="3365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平行四辺形 36"/>
          <p:cNvSpPr/>
          <p:nvPr/>
        </p:nvSpPr>
        <p:spPr>
          <a:xfrm>
            <a:off x="646113" y="4510088"/>
            <a:ext cx="3167062" cy="2087562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3450" y="2047875"/>
            <a:ext cx="3082925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直線矢印コネクタ 38"/>
          <p:cNvCxnSpPr/>
          <p:nvPr/>
        </p:nvCxnSpPr>
        <p:spPr>
          <a:xfrm rot="5400000">
            <a:off x="3601244" y="2259806"/>
            <a:ext cx="342900" cy="1222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rot="5400000" flipH="1" flipV="1">
            <a:off x="383381" y="5530057"/>
            <a:ext cx="993775" cy="2492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1004888" y="5157788"/>
            <a:ext cx="2889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3094038" y="5157788"/>
            <a:ext cx="5762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>
            <a:spLocks noChangeArrowheads="1"/>
          </p:cNvSpPr>
          <p:nvPr/>
        </p:nvSpPr>
        <p:spPr bwMode="auto">
          <a:xfrm>
            <a:off x="862012" y="6237288"/>
            <a:ext cx="21258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dirty="0" smtClean="0"/>
              <a:t>Beam storage plane</a:t>
            </a:r>
            <a:endParaRPr lang="ja-JP" altLang="en-US" b="1" dirty="0"/>
          </a:p>
        </p:txBody>
      </p:sp>
      <p:sp>
        <p:nvSpPr>
          <p:cNvPr id="44" name="平行四辺形 43"/>
          <p:cNvSpPr/>
          <p:nvPr/>
        </p:nvSpPr>
        <p:spPr>
          <a:xfrm>
            <a:off x="5148263" y="5119688"/>
            <a:ext cx="2952750" cy="1439862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5724525" y="5335588"/>
            <a:ext cx="1871663" cy="86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6" name="円弧 45"/>
          <p:cNvSpPr/>
          <p:nvPr/>
        </p:nvSpPr>
        <p:spPr>
          <a:xfrm>
            <a:off x="6300788" y="5480050"/>
            <a:ext cx="1079500" cy="574675"/>
          </a:xfrm>
          <a:prstGeom prst="arc">
            <a:avLst>
              <a:gd name="adj1" fmla="val 16200000"/>
              <a:gd name="adj2" fmla="val 1970122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7" name="テキスト ボックス 46"/>
          <p:cNvSpPr txBox="1">
            <a:spLocks noChangeArrowheads="1"/>
          </p:cNvSpPr>
          <p:nvPr/>
        </p:nvSpPr>
        <p:spPr bwMode="auto">
          <a:xfrm>
            <a:off x="5292725" y="6199188"/>
            <a:ext cx="172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 dirty="0" smtClean="0"/>
              <a:t>Storage plane</a:t>
            </a:r>
            <a:endParaRPr lang="ja-JP" altLang="en-US" b="1" dirty="0"/>
          </a:p>
        </p:txBody>
      </p:sp>
      <p:sp>
        <p:nvSpPr>
          <p:cNvPr id="48" name="テキスト ボックス 47"/>
          <p:cNvSpPr txBox="1">
            <a:spLocks noChangeArrowheads="1"/>
          </p:cNvSpPr>
          <p:nvPr/>
        </p:nvSpPr>
        <p:spPr bwMode="auto">
          <a:xfrm>
            <a:off x="5795963" y="5503863"/>
            <a:ext cx="1655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2-D orbit</a:t>
            </a:r>
            <a:endParaRPr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左中かっこ 48"/>
          <p:cNvSpPr/>
          <p:nvPr/>
        </p:nvSpPr>
        <p:spPr>
          <a:xfrm rot="10800000">
            <a:off x="3059113" y="5576888"/>
            <a:ext cx="288925" cy="43180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b="1" dirty="0"/>
          </a:p>
        </p:txBody>
      </p:sp>
      <p:sp>
        <p:nvSpPr>
          <p:cNvPr id="50" name="右矢印 49"/>
          <p:cNvSpPr/>
          <p:nvPr/>
        </p:nvSpPr>
        <p:spPr>
          <a:xfrm>
            <a:off x="4572000" y="5648325"/>
            <a:ext cx="936625" cy="360363"/>
          </a:xfrm>
          <a:prstGeom prst="rightArrow">
            <a:avLst>
              <a:gd name="adj1" fmla="val 50000"/>
              <a:gd name="adj2" fmla="val 1044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aphicFrame>
        <p:nvGraphicFramePr>
          <p:cNvPr id="33" name="Object 4"/>
          <p:cNvGraphicFramePr>
            <a:graphicFrameLocks noChangeAspect="1"/>
          </p:cNvGraphicFramePr>
          <p:nvPr/>
        </p:nvGraphicFramePr>
        <p:xfrm>
          <a:off x="7802563" y="5659438"/>
          <a:ext cx="504825" cy="671512"/>
        </p:xfrm>
        <a:graphic>
          <a:graphicData uri="http://schemas.openxmlformats.org/presentationml/2006/ole">
            <p:oleObj spid="_x0000_s10242" name="数式" r:id="rId7" imgW="152280" imgH="203040" progId="Equation.3">
              <p:embed/>
            </p:oleObj>
          </a:graphicData>
        </a:graphic>
      </p:graphicFrame>
      <p:cxnSp>
        <p:nvCxnSpPr>
          <p:cNvPr id="34" name="直線矢印コネクタ 33"/>
          <p:cNvCxnSpPr/>
          <p:nvPr/>
        </p:nvCxnSpPr>
        <p:spPr>
          <a:xfrm rot="5400000" flipH="1" flipV="1">
            <a:off x="7422357" y="5765006"/>
            <a:ext cx="6477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5" descr="C:\Users\ingo\AppData\Local\Microsoft\Windows\Temporary Internet Files\Content.IE5\MYIQ32GT\MP900439244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5675" y="5216525"/>
            <a:ext cx="12207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直線コネクタ 35"/>
          <p:cNvCxnSpPr/>
          <p:nvPr/>
        </p:nvCxnSpPr>
        <p:spPr>
          <a:xfrm rot="5400000">
            <a:off x="2756694" y="5684044"/>
            <a:ext cx="1441450" cy="3603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>
            <a:spLocks noChangeArrowheads="1"/>
          </p:cNvSpPr>
          <p:nvPr/>
        </p:nvSpPr>
        <p:spPr bwMode="auto">
          <a:xfrm>
            <a:off x="3491880" y="6027738"/>
            <a:ext cx="1800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 dirty="0" smtClean="0"/>
              <a:t>Vertical Kick</a:t>
            </a:r>
            <a:endParaRPr lang="ja-JP" altLang="en-US" sz="2400" b="1" dirty="0"/>
          </a:p>
        </p:txBody>
      </p:sp>
      <p:sp>
        <p:nvSpPr>
          <p:cNvPr id="56" name="四角形吹き出し 55"/>
          <p:cNvSpPr/>
          <p:nvPr/>
        </p:nvSpPr>
        <p:spPr>
          <a:xfrm>
            <a:off x="3800475" y="2244725"/>
            <a:ext cx="2376488" cy="1209675"/>
          </a:xfrm>
          <a:prstGeom prst="wedgeRectCallout">
            <a:avLst>
              <a:gd name="adj1" fmla="val -31381"/>
              <a:gd name="adj2" fmla="val 4952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8" name="テキスト ボックス 27"/>
          <p:cNvSpPr txBox="1">
            <a:spLocks noChangeArrowheads="1"/>
          </p:cNvSpPr>
          <p:nvPr/>
        </p:nvSpPr>
        <p:spPr bwMode="auto">
          <a:xfrm>
            <a:off x="984250" y="2222500"/>
            <a:ext cx="2725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Spiral trajectory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5150" name="スライド番号プレースホルダ 6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1F1FF3-2B76-4450-A9B1-5B6A7724A051}" type="slidenum">
              <a:rPr lang="en-US" altLang="ja-JP" smtClean="0">
                <a:ea typeface="ＭＳ Ｐゴシック" charset="-128"/>
              </a:rPr>
              <a:pPr/>
              <a:t>2</a:t>
            </a:fld>
            <a:endParaRPr lang="en-US" altLang="ja-JP" dirty="0" smtClean="0">
              <a:ea typeface="ＭＳ Ｐゴシック" charset="-128"/>
            </a:endParaRPr>
          </a:p>
        </p:txBody>
      </p:sp>
      <p:grpSp>
        <p:nvGrpSpPr>
          <p:cNvPr id="2" name="グループ化 72"/>
          <p:cNvGrpSpPr>
            <a:grpSpLocks/>
          </p:cNvGrpSpPr>
          <p:nvPr/>
        </p:nvGrpSpPr>
        <p:grpSpPr bwMode="auto">
          <a:xfrm>
            <a:off x="827584" y="2060575"/>
            <a:ext cx="3082925" cy="4262438"/>
            <a:chOff x="933380" y="2047702"/>
            <a:chExt cx="3082849" cy="4262151"/>
          </a:xfrm>
        </p:grpSpPr>
        <p:pic>
          <p:nvPicPr>
            <p:cNvPr id="5169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33380" y="2047702"/>
              <a:ext cx="3082849" cy="426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5" name="直線矢印コネクタ 74"/>
            <p:cNvCxnSpPr/>
            <p:nvPr/>
          </p:nvCxnSpPr>
          <p:spPr>
            <a:xfrm rot="5400000">
              <a:off x="3601116" y="2259616"/>
              <a:ext cx="342877" cy="1222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71" name="テキスト ボックス 75"/>
            <p:cNvSpPr txBox="1">
              <a:spLocks noChangeArrowheads="1"/>
            </p:cNvSpPr>
            <p:nvPr/>
          </p:nvSpPr>
          <p:spPr bwMode="auto">
            <a:xfrm>
              <a:off x="1071740" y="2310131"/>
              <a:ext cx="272483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000" b="1" dirty="0" smtClean="0">
                  <a:solidFill>
                    <a:srgbClr val="FF0000"/>
                  </a:solidFill>
                </a:rPr>
                <a:t>Spiral trajectory</a:t>
              </a:r>
              <a:endParaRPr lang="ja-JP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グループ化 51"/>
          <p:cNvGrpSpPr>
            <a:grpSpLocks/>
          </p:cNvGrpSpPr>
          <p:nvPr/>
        </p:nvGrpSpPr>
        <p:grpSpPr bwMode="auto">
          <a:xfrm>
            <a:off x="3910013" y="3103563"/>
            <a:ext cx="4900612" cy="1758950"/>
            <a:chOff x="3938588" y="2173972"/>
            <a:chExt cx="4900612" cy="1759177"/>
          </a:xfrm>
        </p:grpSpPr>
        <p:sp>
          <p:nvSpPr>
            <p:cNvPr id="68" name="角丸四角形吹き出し 67"/>
            <p:cNvSpPr/>
            <p:nvPr/>
          </p:nvSpPr>
          <p:spPr>
            <a:xfrm>
              <a:off x="3938588" y="2173972"/>
              <a:ext cx="4900612" cy="1759177"/>
            </a:xfrm>
            <a:prstGeom prst="wedgeRoundRectCallout">
              <a:avLst>
                <a:gd name="adj1" fmla="val -53302"/>
                <a:gd name="adj2" fmla="val -73822"/>
                <a:gd name="adj3" fmla="val 16667"/>
              </a:avLst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5160" name="テキスト ボックス 66"/>
            <p:cNvSpPr txBox="1">
              <a:spLocks noChangeArrowheads="1"/>
            </p:cNvSpPr>
            <p:nvPr/>
          </p:nvSpPr>
          <p:spPr bwMode="auto">
            <a:xfrm>
              <a:off x="5951538" y="2385785"/>
              <a:ext cx="2727325" cy="1323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000" b="1" dirty="0" smtClean="0"/>
                <a:t>Apply proper radial fringe field to bend(or deflect) vertical motion to the horizontal</a:t>
              </a:r>
              <a:endParaRPr lang="en-US" altLang="ja-JP" sz="2000" b="1" dirty="0"/>
            </a:p>
          </p:txBody>
        </p:sp>
        <p:grpSp>
          <p:nvGrpSpPr>
            <p:cNvPr id="4" name="グループ化 68"/>
            <p:cNvGrpSpPr>
              <a:grpSpLocks/>
            </p:cNvGrpSpPr>
            <p:nvPr/>
          </p:nvGrpSpPr>
          <p:grpSpPr bwMode="auto">
            <a:xfrm>
              <a:off x="4022725" y="2295525"/>
              <a:ext cx="1876425" cy="1498600"/>
              <a:chOff x="4022760" y="2231790"/>
              <a:chExt cx="1877142" cy="1498590"/>
            </a:xfrm>
          </p:grpSpPr>
          <p:sp>
            <p:nvSpPr>
              <p:cNvPr id="57" name="上矢印 56"/>
              <p:cNvSpPr/>
              <p:nvPr/>
            </p:nvSpPr>
            <p:spPr>
              <a:xfrm rot="20254962">
                <a:off x="4635769" y="2329340"/>
                <a:ext cx="406555" cy="638253"/>
              </a:xfrm>
              <a:prstGeom prst="upArrow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cxnSp>
            <p:nvCxnSpPr>
              <p:cNvPr id="58" name="直線矢印コネクタ 57"/>
              <p:cNvCxnSpPr/>
              <p:nvPr/>
            </p:nvCxnSpPr>
            <p:spPr>
              <a:xfrm rot="10800000" flipV="1">
                <a:off x="4130751" y="2918374"/>
                <a:ext cx="884576" cy="26990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>
                <a:off x="4076756" y="2886620"/>
                <a:ext cx="1823146" cy="3175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123" name="Object 6"/>
              <p:cNvGraphicFramePr>
                <a:graphicFrameLocks noChangeAspect="1"/>
              </p:cNvGraphicFramePr>
              <p:nvPr/>
            </p:nvGraphicFramePr>
            <p:xfrm>
              <a:off x="5144218" y="2876858"/>
              <a:ext cx="494898" cy="534991"/>
            </p:xfrm>
            <a:graphic>
              <a:graphicData uri="http://schemas.openxmlformats.org/presentationml/2006/ole">
                <p:oleObj spid="_x0000_s10243" name="数式" r:id="rId9" imgW="215640" imgH="241200" progId="Equation.3">
                  <p:embed/>
                </p:oleObj>
              </a:graphicData>
            </a:graphic>
          </p:graphicFrame>
          <p:sp>
            <p:nvSpPr>
              <p:cNvPr id="5165" name="テキスト ボックス 60"/>
              <p:cNvSpPr txBox="1">
                <a:spLocks noChangeArrowheads="1"/>
              </p:cNvSpPr>
              <p:nvPr/>
            </p:nvSpPr>
            <p:spPr bwMode="auto">
              <a:xfrm>
                <a:off x="4412680" y="3145605"/>
                <a:ext cx="611404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ja-JP" altLang="en-US" sz="3200" b="1">
                    <a:sym typeface="Symbol" pitchFamily="18" charset="2"/>
                  </a:rPr>
                  <a:t></a:t>
                </a:r>
                <a:r>
                  <a:rPr lang="en-US" altLang="ja-JP" sz="3200" b="1" baseline="30000">
                    <a:sym typeface="Symbol" pitchFamily="18" charset="2"/>
                  </a:rPr>
                  <a:t>+</a:t>
                </a:r>
                <a:endParaRPr lang="ja-JP" altLang="en-US" sz="3200" b="1" baseline="30000"/>
              </a:p>
            </p:txBody>
          </p:sp>
          <p:grpSp>
            <p:nvGrpSpPr>
              <p:cNvPr id="5" name="グループ化 64"/>
              <p:cNvGrpSpPr>
                <a:grpSpLocks/>
              </p:cNvGrpSpPr>
              <p:nvPr/>
            </p:nvGrpSpPr>
            <p:grpSpPr bwMode="auto">
              <a:xfrm>
                <a:off x="4801798" y="2727158"/>
                <a:ext cx="379801" cy="370516"/>
                <a:chOff x="6506879" y="774633"/>
                <a:chExt cx="490974" cy="525535"/>
              </a:xfrm>
            </p:grpSpPr>
            <p:sp>
              <p:nvSpPr>
                <p:cNvPr id="5167" name="Oval 25"/>
                <p:cNvSpPr>
                  <a:spLocks noChangeArrowheads="1"/>
                </p:cNvSpPr>
                <p:nvPr/>
              </p:nvSpPr>
              <p:spPr bwMode="auto">
                <a:xfrm>
                  <a:off x="6506879" y="774633"/>
                  <a:ext cx="490974" cy="525535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6" name="円/楕円 65"/>
                <p:cNvSpPr/>
                <p:nvPr/>
              </p:nvSpPr>
              <p:spPr>
                <a:xfrm>
                  <a:off x="6645362" y="944513"/>
                  <a:ext cx="213509" cy="20042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  <p:graphicFrame>
            <p:nvGraphicFramePr>
              <p:cNvPr id="5124" name="Object 7"/>
              <p:cNvGraphicFramePr>
                <a:graphicFrameLocks noChangeAspect="1"/>
              </p:cNvGraphicFramePr>
              <p:nvPr/>
            </p:nvGraphicFramePr>
            <p:xfrm>
              <a:off x="4022760" y="2231790"/>
              <a:ext cx="491217" cy="524921"/>
            </p:xfrm>
            <a:graphic>
              <a:graphicData uri="http://schemas.openxmlformats.org/presentationml/2006/ole">
                <p:oleObj spid="_x0000_s10244" name="数式" r:id="rId10" imgW="126720" imgH="203040" progId="Equation.3">
                  <p:embed/>
                </p:oleObj>
              </a:graphicData>
            </a:graphic>
          </p:graphicFrame>
        </p:grpSp>
      </p:grpSp>
      <p:cxnSp>
        <p:nvCxnSpPr>
          <p:cNvPr id="55" name="直線矢印コネクタ 54"/>
          <p:cNvCxnSpPr/>
          <p:nvPr/>
        </p:nvCxnSpPr>
        <p:spPr>
          <a:xfrm>
            <a:off x="6719888" y="406400"/>
            <a:ext cx="17272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4" name="テキスト ボックス 69"/>
          <p:cNvSpPr txBox="1">
            <a:spLocks noChangeArrowheads="1"/>
          </p:cNvSpPr>
          <p:nvPr/>
        </p:nvSpPr>
        <p:spPr bwMode="auto">
          <a:xfrm>
            <a:off x="7185025" y="87313"/>
            <a:ext cx="900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66cm</a:t>
            </a:r>
            <a:endParaRPr lang="ja-JP" altLang="en-US"/>
          </a:p>
        </p:txBody>
      </p:sp>
      <p:sp>
        <p:nvSpPr>
          <p:cNvPr id="5155" name="テキスト ボックス 51"/>
          <p:cNvSpPr txBox="1">
            <a:spLocks noChangeArrowheads="1"/>
          </p:cNvSpPr>
          <p:nvPr/>
        </p:nvSpPr>
        <p:spPr bwMode="auto">
          <a:xfrm>
            <a:off x="7416800" y="2351088"/>
            <a:ext cx="1566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 smtClean="0"/>
              <a:t>Inflector</a:t>
            </a:r>
            <a:endParaRPr lang="ja-JP" altLang="en-US" dirty="0"/>
          </a:p>
        </p:txBody>
      </p:sp>
      <p:grpSp>
        <p:nvGrpSpPr>
          <p:cNvPr id="6" name="グループ化 61"/>
          <p:cNvGrpSpPr>
            <a:grpSpLocks/>
          </p:cNvGrpSpPr>
          <p:nvPr/>
        </p:nvGrpSpPr>
        <p:grpSpPr bwMode="auto">
          <a:xfrm>
            <a:off x="4295775" y="1698625"/>
            <a:ext cx="2468563" cy="1233488"/>
            <a:chOff x="4296229" y="1698172"/>
            <a:chExt cx="2467428" cy="1233714"/>
          </a:xfrm>
        </p:grpSpPr>
        <p:sp>
          <p:nvSpPr>
            <p:cNvPr id="61" name="雲形吹き出し 60"/>
            <p:cNvSpPr/>
            <p:nvPr/>
          </p:nvSpPr>
          <p:spPr>
            <a:xfrm>
              <a:off x="4296229" y="1698172"/>
              <a:ext cx="2467428" cy="1233714"/>
            </a:xfrm>
            <a:prstGeom prst="cloudCallout">
              <a:avLst>
                <a:gd name="adj1" fmla="val -21422"/>
                <a:gd name="adj2" fmla="val 77794"/>
              </a:avLst>
            </a:prstGeom>
            <a:solidFill>
              <a:srgbClr val="CBD72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158" name="正方形/長方形 59"/>
            <p:cNvSpPr>
              <a:spLocks noChangeArrowheads="1"/>
            </p:cNvSpPr>
            <p:nvPr/>
          </p:nvSpPr>
          <p:spPr bwMode="auto">
            <a:xfrm>
              <a:off x="4586515" y="1938048"/>
              <a:ext cx="2064064" cy="708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000" b="1" dirty="0" smtClean="0"/>
                <a:t>No effect on the storage field!!</a:t>
              </a:r>
              <a:endParaRPr lang="ja-JP" altLang="en-US" sz="2000" b="1" dirty="0"/>
            </a:p>
          </p:txBody>
        </p:sp>
      </p:grpSp>
      <p:sp>
        <p:nvSpPr>
          <p:cNvPr id="52" name="テキスト ボックス 51"/>
          <p:cNvSpPr txBox="1"/>
          <p:nvPr/>
        </p:nvSpPr>
        <p:spPr>
          <a:xfrm>
            <a:off x="7053943" y="783770"/>
            <a:ext cx="111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7.4nsec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/>
        </p:nvSpPr>
        <p:spPr>
          <a:xfrm>
            <a:off x="107504" y="692696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Technical difficulties: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3T is too high to cancel fringe field by inflector,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Required kick angle (~60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mrad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)  is too big.</a:t>
            </a:r>
            <a:endParaRPr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日付プレースホルダ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2011/6/30</a:t>
            </a:r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4" grpId="0" animBg="1"/>
      <p:bldP spid="45" grpId="0" animBg="1"/>
      <p:bldP spid="47" grpId="0"/>
      <p:bldP spid="48" grpId="0"/>
      <p:bldP spid="49" grpId="0" animBg="1"/>
      <p:bldP spid="50" grpId="0" animBg="1"/>
      <p:bldP spid="54" grpId="0"/>
      <p:bldP spid="56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How to control the beam into the storage region and how to keep it?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E60C-88D4-455B-846C-B45D20EE79DA}" type="datetime1">
              <a:rPr kumimoji="1" lang="ja-JP" altLang="en-US" smtClean="0"/>
              <a:pPr/>
              <a:t>2011/6/30</a:t>
            </a:fld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EDEA-93FF-43DC-B902-37DD34655768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2195736" y="3284984"/>
            <a:ext cx="4467294" cy="3305403"/>
            <a:chOff x="2195736" y="5242848"/>
            <a:chExt cx="4467294" cy="3305403"/>
          </a:xfrm>
        </p:grpSpPr>
        <p:sp>
          <p:nvSpPr>
            <p:cNvPr id="6" name="上矢印 5"/>
            <p:cNvSpPr/>
            <p:nvPr/>
          </p:nvSpPr>
          <p:spPr>
            <a:xfrm>
              <a:off x="3851920" y="5242848"/>
              <a:ext cx="864096" cy="93610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195736" y="5962928"/>
              <a:ext cx="4467294" cy="258532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altLang="ja-JP" sz="5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Vertical Kick by dynamic radial field</a:t>
              </a:r>
            </a:p>
          </p:txBody>
        </p:sp>
      </p:grp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吹き出し 17"/>
          <p:cNvSpPr/>
          <p:nvPr/>
        </p:nvSpPr>
        <p:spPr>
          <a:xfrm>
            <a:off x="467544" y="4365104"/>
            <a:ext cx="4968552" cy="864096"/>
          </a:xfrm>
          <a:prstGeom prst="wedgeRoundRectCallout">
            <a:avLst>
              <a:gd name="adj1" fmla="val 55365"/>
              <a:gd name="adj2" fmla="val -2475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115616" y="0"/>
            <a:ext cx="6717432" cy="692696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How to get peak field of kick?</a:t>
            </a:r>
            <a:endParaRPr kumimoji="1" lang="ja-JP" alt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3568" y="692696"/>
          <a:ext cx="3386138" cy="684212"/>
        </p:xfrm>
        <a:graphic>
          <a:graphicData uri="http://schemas.openxmlformats.org/presentationml/2006/ole">
            <p:oleObj spid="_x0000_s46082" name="数式" r:id="rId3" imgW="1257120" imgH="253800" progId="Equation.3">
              <p:embed/>
            </p:oleObj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5148064" y="764704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Longitudinal </a:t>
            </a:r>
            <a:r>
              <a:rPr kumimoji="1" lang="en-US" altLang="ja-JP" sz="2000" dirty="0" err="1" smtClean="0">
                <a:latin typeface="Times New Roman" pitchFamily="18" charset="0"/>
                <a:cs typeface="Times New Roman" pitchFamily="18" charset="0"/>
              </a:rPr>
              <a:t>muon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velocity “</a:t>
            </a:r>
            <a:r>
              <a:rPr kumimoji="1" lang="en-US" altLang="ja-JP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1" lang="en-US" altLang="ja-JP" sz="11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=const” at good field region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642938" y="1412875"/>
          <a:ext cx="6188075" cy="1104900"/>
        </p:xfrm>
        <a:graphic>
          <a:graphicData uri="http://schemas.openxmlformats.org/presentationml/2006/ole">
            <p:oleObj spid="_x0000_s46083" name="数式" r:id="rId4" imgW="2489040" imgH="444240" progId="Equation.3">
              <p:embed/>
            </p:oleObj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467544" y="4293096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Ex. </a:t>
            </a:r>
            <a:r>
              <a:rPr lang="en-US" altLang="ja-JP" sz="2800" dirty="0" smtClean="0">
                <a:sym typeface="Symbol"/>
              </a:rPr>
              <a:t></a:t>
            </a:r>
            <a:r>
              <a:rPr lang="en-US" altLang="ja-JP" sz="2800" baseline="-25000" dirty="0" smtClean="0">
                <a:sym typeface="Symbol"/>
              </a:rPr>
              <a:t>kick</a:t>
            </a:r>
            <a:r>
              <a:rPr lang="en-US" altLang="ja-JP" sz="2800" dirty="0" smtClean="0">
                <a:sym typeface="Symbol"/>
              </a:rPr>
              <a:t>=</a:t>
            </a:r>
            <a:r>
              <a:rPr lang="en-US" altLang="ja-JP" sz="2800" dirty="0" smtClean="0"/>
              <a:t> 5mrad, p</a:t>
            </a:r>
            <a:r>
              <a:rPr lang="en-US" altLang="ja-JP" sz="2800" baseline="-25000" dirty="0" smtClean="0"/>
              <a:t>z0</a:t>
            </a:r>
            <a:r>
              <a:rPr lang="en-US" altLang="ja-JP" sz="2800" dirty="0" smtClean="0"/>
              <a:t>=1.5MeV/</a:t>
            </a:r>
            <a:r>
              <a:rPr lang="en-US" altLang="ja-JP" sz="2800" i="1" dirty="0" smtClean="0"/>
              <a:t>c</a:t>
            </a:r>
            <a:r>
              <a:rPr lang="en-US" altLang="ja-JP" sz="2800" dirty="0" smtClean="0"/>
              <a:t>, </a:t>
            </a:r>
          </a:p>
          <a:p>
            <a:r>
              <a:rPr lang="en-US" altLang="ja-JP" sz="2800" dirty="0" smtClean="0">
                <a:sym typeface="Symbol"/>
              </a:rPr>
              <a:t>T/2=</a:t>
            </a:r>
            <a:r>
              <a:rPr kumimoji="1" lang="en-US" altLang="ja-JP" sz="2800" dirty="0" smtClean="0"/>
              <a:t>150nsec stop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3059832" y="3717032"/>
            <a:ext cx="5163337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ym typeface="Wingdings" pitchFamily="2" charset="2"/>
              </a:rPr>
              <a:t>B</a:t>
            </a:r>
            <a:r>
              <a:rPr lang="en-US" altLang="ja-JP" sz="2800" baseline="-25000" dirty="0" smtClean="0">
                <a:sym typeface="Wingdings" pitchFamily="2" charset="2"/>
              </a:rPr>
              <a:t>R</a:t>
            </a:r>
            <a:r>
              <a:rPr lang="en-US" altLang="ja-JP" sz="2800" dirty="0" smtClean="0">
                <a:sym typeface="Wingdings" pitchFamily="2" charset="2"/>
              </a:rPr>
              <a:t>(</a:t>
            </a:r>
            <a:r>
              <a:rPr lang="en-US" altLang="ja-JP" sz="2800" dirty="0" err="1" smtClean="0">
                <a:sym typeface="Wingdings" pitchFamily="2" charset="2"/>
              </a:rPr>
              <a:t>R,z</a:t>
            </a:r>
            <a:r>
              <a:rPr lang="en-US" altLang="ja-JP" sz="2800" dirty="0" smtClean="0">
                <a:sym typeface="Wingdings" pitchFamily="2" charset="2"/>
              </a:rPr>
              <a:t>)=17693.302</a:t>
            </a:r>
            <a:r>
              <a:rPr lang="en-US" altLang="ja-JP" sz="2800" dirty="0" smtClean="0">
                <a:sym typeface="Symbol"/>
              </a:rPr>
              <a:t></a:t>
            </a:r>
            <a:r>
              <a:rPr lang="en-US" altLang="ja-JP" sz="2800" baseline="-25000" dirty="0" smtClean="0">
                <a:sym typeface="Symbol"/>
              </a:rPr>
              <a:t>kick</a:t>
            </a:r>
            <a:r>
              <a:rPr lang="en-US" altLang="ja-JP" sz="2800" dirty="0" smtClean="0">
                <a:sym typeface="Symbol"/>
              </a:rPr>
              <a:t></a:t>
            </a:r>
            <a:r>
              <a:rPr lang="en-US" altLang="ja-JP" sz="2800" dirty="0" smtClean="0">
                <a:sym typeface="Wingdings" pitchFamily="2" charset="2"/>
              </a:rPr>
              <a:t> (gauss)</a:t>
            </a:r>
            <a:endParaRPr lang="ja-JP" altLang="en-US" sz="2800" dirty="0"/>
          </a:p>
        </p:txBody>
      </p:sp>
      <p:sp>
        <p:nvSpPr>
          <p:cNvPr id="16" name="下矢印 15"/>
          <p:cNvSpPr/>
          <p:nvPr/>
        </p:nvSpPr>
        <p:spPr>
          <a:xfrm>
            <a:off x="5652120" y="4365104"/>
            <a:ext cx="50405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24938" name="Object 10"/>
          <p:cNvGraphicFramePr>
            <a:graphicFrameLocks noChangeAspect="1"/>
          </p:cNvGraphicFramePr>
          <p:nvPr/>
        </p:nvGraphicFramePr>
        <p:xfrm>
          <a:off x="539552" y="2420888"/>
          <a:ext cx="5556250" cy="1136650"/>
        </p:xfrm>
        <a:graphic>
          <a:graphicData uri="http://schemas.openxmlformats.org/presentationml/2006/ole">
            <p:oleObj spid="_x0000_s46084" name="数式" r:id="rId5" imgW="2234880" imgH="457200" progId="Equation.3">
              <p:embed/>
            </p:oleObj>
          </a:graphicData>
        </a:graphic>
      </p:graphicFrame>
      <p:sp>
        <p:nvSpPr>
          <p:cNvPr id="17" name="正方形/長方形 16"/>
          <p:cNvSpPr/>
          <p:nvPr/>
        </p:nvSpPr>
        <p:spPr>
          <a:xfrm>
            <a:off x="3347864" y="5301208"/>
            <a:ext cx="5328592" cy="95410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 smtClean="0">
                <a:sym typeface="Wingdings" pitchFamily="2" charset="2"/>
              </a:rPr>
              <a:t>B</a:t>
            </a:r>
            <a:r>
              <a:rPr lang="en-US" altLang="ja-JP" sz="2800" baseline="-25000" dirty="0" smtClean="0">
                <a:sym typeface="Wingdings" pitchFamily="2" charset="2"/>
              </a:rPr>
              <a:t>R</a:t>
            </a:r>
            <a:r>
              <a:rPr lang="en-US" altLang="ja-JP" sz="2800" dirty="0" smtClean="0">
                <a:sym typeface="Wingdings" pitchFamily="2" charset="2"/>
              </a:rPr>
              <a:t>(</a:t>
            </a:r>
            <a:r>
              <a:rPr lang="en-US" altLang="ja-JP" sz="2800" dirty="0" err="1" smtClean="0">
                <a:sym typeface="Wingdings" pitchFamily="2" charset="2"/>
              </a:rPr>
              <a:t>R,z</a:t>
            </a:r>
            <a:r>
              <a:rPr lang="en-US" altLang="ja-JP" sz="2800" dirty="0" smtClean="0">
                <a:sym typeface="Wingdings" pitchFamily="2" charset="2"/>
              </a:rPr>
              <a:t>)=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sym typeface="Wingdings" pitchFamily="2" charset="2"/>
              </a:rPr>
              <a:t>1.9  gauss </a:t>
            </a:r>
          </a:p>
          <a:p>
            <a:r>
              <a:rPr lang="en-US" altLang="ja-JP" sz="2800" dirty="0" smtClean="0">
                <a:sym typeface="Wingdings" pitchFamily="2" charset="2"/>
              </a:rPr>
              <a:t>(Unique </a:t>
            </a:r>
            <a:r>
              <a:rPr lang="en-US" altLang="ja-JP" sz="2800" dirty="0" smtClean="0"/>
              <a:t>spatial distribution is ideal) </a:t>
            </a:r>
            <a:endParaRPr lang="ja-JP" altLang="en-US" sz="2800" dirty="0"/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6D62-B3AE-4240-8D62-B77CFBCB3CFA}" type="datetime1">
              <a:rPr kumimoji="1" lang="ja-JP" altLang="en-US" smtClean="0"/>
              <a:pPr/>
              <a:t>2011/6/30</a:t>
            </a:fld>
            <a:endParaRPr kumimoji="1" lang="ja-JP" altLang="en-US"/>
          </a:p>
        </p:txBody>
      </p:sp>
      <p:sp>
        <p:nvSpPr>
          <p:cNvPr id="20" name="スライド番号プレースホル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EDEA-93FF-43DC-B902-37DD34655768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700808"/>
          </a:xfrm>
        </p:spPr>
        <p:txBody>
          <a:bodyPr>
            <a:noAutofit/>
          </a:bodyPr>
          <a:lstStyle/>
          <a:p>
            <a:pPr algn="ctr"/>
            <a:r>
              <a:rPr lang="en-US" altLang="ja-JP" sz="3600" dirty="0" smtClean="0"/>
              <a:t>How much (vertical) volume, </a:t>
            </a:r>
            <a:br>
              <a:rPr lang="en-US" altLang="ja-JP" sz="3600" dirty="0" smtClean="0"/>
            </a:br>
            <a:r>
              <a:rPr lang="en-US" altLang="ja-JP" sz="3600" dirty="0" smtClean="0"/>
              <a:t>which has an u</a:t>
            </a:r>
            <a:r>
              <a:rPr lang="en-US" altLang="ja-JP" sz="3600" dirty="0" smtClean="0">
                <a:sym typeface="Wingdings" pitchFamily="2" charset="2"/>
              </a:rPr>
              <a:t>nique </a:t>
            </a:r>
            <a:r>
              <a:rPr lang="en-US" altLang="ja-JP" sz="3600" dirty="0" smtClean="0"/>
              <a:t>spatial B</a:t>
            </a:r>
            <a:r>
              <a:rPr lang="en-US" altLang="ja-JP" sz="3600" baseline="-25000" dirty="0" smtClean="0"/>
              <a:t>R</a:t>
            </a:r>
            <a:r>
              <a:rPr lang="en-US" altLang="ja-JP" sz="3600" dirty="0" smtClean="0"/>
              <a:t> distribution,</a:t>
            </a:r>
            <a:r>
              <a:rPr kumimoji="1" lang="en-US" altLang="ja-JP" sz="3600" dirty="0" smtClean="0"/>
              <a:t> with a given </a:t>
            </a:r>
            <a:r>
              <a:rPr lang="en-US" altLang="ja-JP" sz="3600" dirty="0" smtClean="0"/>
              <a:t>k</a:t>
            </a:r>
            <a:r>
              <a:rPr kumimoji="1" lang="en-US" altLang="ja-JP" sz="3600" dirty="0" smtClean="0"/>
              <a:t>ick </a:t>
            </a:r>
            <a:r>
              <a:rPr lang="en-US" altLang="ja-JP" sz="3600" dirty="0" smtClean="0"/>
              <a:t>time period?</a:t>
            </a:r>
            <a:endParaRPr kumimoji="1" lang="ja-JP" altLang="en-US" sz="36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043608" y="1916832"/>
          <a:ext cx="6556375" cy="2052637"/>
        </p:xfrm>
        <a:graphic>
          <a:graphicData uri="http://schemas.openxmlformats.org/presentationml/2006/ole">
            <p:oleObj spid="_x0000_s47106" name="数式" r:id="rId3" imgW="2920680" imgH="914400" progId="Equation.3">
              <p:embed/>
            </p:oleObj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5508104" y="206084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Times New Roman" pitchFamily="18" charset="0"/>
                <a:cs typeface="Times New Roman" pitchFamily="18" charset="0"/>
              </a:rPr>
              <a:t> at t 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&gt;t</a:t>
            </a:r>
            <a:r>
              <a:rPr lang="en-US" altLang="ja-JP" sz="3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kumimoji="1" lang="ja-JP" altLang="en-US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4581128"/>
            <a:ext cx="8244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Times New Roman" pitchFamily="18" charset="0"/>
                <a:cs typeface="Times New Roman" pitchFamily="18" charset="0"/>
              </a:rPr>
              <a:t> ex. p</a:t>
            </a:r>
            <a:r>
              <a:rPr kumimoji="1" lang="en-US" altLang="ja-JP" sz="3200" baseline="-25000" dirty="0" smtClean="0">
                <a:latin typeface="Times New Roman" pitchFamily="18" charset="0"/>
                <a:cs typeface="Times New Roman" pitchFamily="18" charset="0"/>
              </a:rPr>
              <a:t>z0</a:t>
            </a:r>
            <a:r>
              <a:rPr kumimoji="1" lang="en-US" altLang="ja-JP" sz="3200" dirty="0" smtClean="0">
                <a:latin typeface="Times New Roman" pitchFamily="18" charset="0"/>
                <a:cs typeface="Times New Roman" pitchFamily="18" charset="0"/>
              </a:rPr>
              <a:t>=1.5 </a:t>
            </a:r>
            <a:r>
              <a:rPr kumimoji="1" lang="en-US" altLang="ja-JP" sz="3200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kumimoji="1" lang="en-US" altLang="ja-JP" sz="3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1" lang="en-US" altLang="ja-JP" sz="32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1" lang="en-US" altLang="ja-JP" sz="3200" dirty="0" smtClean="0">
                <a:latin typeface="Times New Roman" pitchFamily="18" charset="0"/>
                <a:cs typeface="Times New Roman" pitchFamily="18" charset="0"/>
              </a:rPr>
              <a:t>, T=300nsec (150nsec stop),  wee need vertical volume Z</a:t>
            </a:r>
            <a:r>
              <a:rPr kumimoji="1" lang="en-US" altLang="ja-JP" sz="3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1" lang="en-US" altLang="ja-JP" sz="3200" dirty="0" smtClean="0">
                <a:latin typeface="Times New Roman" pitchFamily="18" charset="0"/>
                <a:cs typeface="Times New Roman" pitchFamily="18" charset="0"/>
              </a:rPr>
              <a:t>=10.6cm</a:t>
            </a:r>
            <a:endParaRPr kumimoji="1" lang="ja-JP" altLang="en-US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9F1E-BA78-418F-8CBB-25585D1CECC2}" type="datetime1">
              <a:rPr kumimoji="1" lang="ja-JP" altLang="en-US" smtClean="0"/>
              <a:pPr/>
              <a:t>2011/6/30</a:t>
            </a:fld>
            <a:endParaRPr kumimoji="1" lang="ja-JP" altLang="en-US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EDEA-93FF-43DC-B902-37DD34655768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ingo\Downloads\kickS_typ1_xz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4801876" cy="6425228"/>
          </a:xfrm>
          <a:prstGeom prst="rect">
            <a:avLst/>
          </a:prstGeom>
          <a:noFill/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4391472" y="1268760"/>
            <a:ext cx="4752528" cy="1008112"/>
          </a:xfrm>
          <a:prstGeom prst="rect">
            <a:avLst/>
          </a:prstGeom>
        </p:spPr>
        <p:txBody>
          <a:bodyPr/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T/2=150 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nsec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kick</a:t>
            </a:r>
          </a:p>
          <a:p>
            <a:pPr marL="514350" indent="-51435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vertical volume Z</a:t>
            </a:r>
            <a:r>
              <a:rPr lang="en-US" altLang="ja-JP" sz="2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=10.6cm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rot="5400000">
            <a:off x="-864604" y="4184290"/>
            <a:ext cx="3528392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日付プレースホル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A4B9-27AB-44EB-8BB8-3BDDBFBD601D}" type="datetime1">
              <a:rPr kumimoji="1" lang="ja-JP" altLang="en-US" smtClean="0"/>
              <a:pPr/>
              <a:t>2011/6/30</a:t>
            </a:fld>
            <a:endParaRPr kumimoji="1" lang="ja-JP" altLang="en-US"/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EDEA-93FF-43DC-B902-37DD34655768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18" name="フッター プレースホル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  <p:grpSp>
        <p:nvGrpSpPr>
          <p:cNvPr id="2" name="グループ化 19"/>
          <p:cNvGrpSpPr/>
          <p:nvPr/>
        </p:nvGrpSpPr>
        <p:grpSpPr>
          <a:xfrm>
            <a:off x="4607496" y="2204864"/>
            <a:ext cx="4536504" cy="4353826"/>
            <a:chOff x="4607496" y="2204864"/>
            <a:chExt cx="4536504" cy="4353826"/>
          </a:xfrm>
        </p:grpSpPr>
        <p:pic>
          <p:nvPicPr>
            <p:cNvPr id="16388" name="Picture 4" descr="C:\Users\ingo\Downloads\kickS_typ1_pz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07496" y="2204864"/>
              <a:ext cx="4536504" cy="4353826"/>
            </a:xfrm>
            <a:prstGeom prst="rect">
              <a:avLst/>
            </a:prstGeom>
            <a:noFill/>
          </p:spPr>
        </p:pic>
        <p:cxnSp>
          <p:nvCxnSpPr>
            <p:cNvPr id="7" name="直線矢印コネクタ 6"/>
            <p:cNvCxnSpPr/>
            <p:nvPr/>
          </p:nvCxnSpPr>
          <p:spPr>
            <a:xfrm>
              <a:off x="5644280" y="3188732"/>
              <a:ext cx="2744868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/>
            <p:cNvSpPr txBox="1"/>
            <p:nvPr/>
          </p:nvSpPr>
          <p:spPr>
            <a:xfrm>
              <a:off x="5868144" y="2780928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150nsec (half period)</a:t>
              </a:r>
              <a:endParaRPr kumimoji="1" lang="ja-JP" altLang="en-US" dirty="0"/>
            </a:p>
          </p:txBody>
        </p:sp>
        <p:graphicFrame>
          <p:nvGraphicFramePr>
            <p:cNvPr id="128002" name="Object 2"/>
            <p:cNvGraphicFramePr>
              <a:graphicFrameLocks noChangeAspect="1"/>
            </p:cNvGraphicFramePr>
            <p:nvPr/>
          </p:nvGraphicFramePr>
          <p:xfrm>
            <a:off x="5467818" y="3717032"/>
            <a:ext cx="3168030" cy="659415"/>
          </p:xfrm>
          <a:graphic>
            <a:graphicData uri="http://schemas.openxmlformats.org/presentationml/2006/ole">
              <p:oleObj spid="_x0000_s48130" name="数式" r:id="rId6" imgW="1892160" imgH="393480" progId="Equation.3">
                <p:embed/>
              </p:oleObj>
            </a:graphicData>
          </a:graphic>
        </p:graphicFrame>
      </p:grpSp>
      <p:grpSp>
        <p:nvGrpSpPr>
          <p:cNvPr id="4" name="グループ化 18"/>
          <p:cNvGrpSpPr/>
          <p:nvPr/>
        </p:nvGrpSpPr>
        <p:grpSpPr>
          <a:xfrm>
            <a:off x="179512" y="188640"/>
            <a:ext cx="8897582" cy="6480720"/>
            <a:chOff x="179512" y="188640"/>
            <a:chExt cx="8897582" cy="6480720"/>
          </a:xfrm>
        </p:grpSpPr>
        <p:pic>
          <p:nvPicPr>
            <p:cNvPr id="128003" name="Picture 3" descr="C:\Users\ingo\Downloads\non_kick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9512" y="188640"/>
              <a:ext cx="4819434" cy="6480720"/>
            </a:xfrm>
            <a:prstGeom prst="rect">
              <a:avLst/>
            </a:prstGeom>
            <a:noFill/>
          </p:spPr>
        </p:pic>
        <p:pic>
          <p:nvPicPr>
            <p:cNvPr id="128004" name="Picture 4" descr="C:\Users\ingo\Downloads\non_kick1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77102" y="2243419"/>
              <a:ext cx="4499992" cy="4318785"/>
            </a:xfrm>
            <a:prstGeom prst="rect">
              <a:avLst/>
            </a:prstGeom>
            <a:noFill/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5220072" y="3356992"/>
              <a:ext cx="31683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No kick,</a:t>
              </a:r>
            </a:p>
            <a:p>
              <a:r>
                <a:rPr kumimoji="1" lang="en-US" altLang="ja-JP" sz="2400" dirty="0" smtClean="0"/>
                <a:t> No change of vertical momentum  ;</a:t>
              </a:r>
              <a:r>
                <a:rPr kumimoji="1" lang="en-US" altLang="ja-JP" sz="2400" dirty="0" err="1" smtClean="0"/>
                <a:t>p</a:t>
              </a:r>
              <a:r>
                <a:rPr kumimoji="1" lang="en-US" altLang="ja-JP" dirty="0" err="1" smtClean="0"/>
                <a:t>z</a:t>
              </a:r>
              <a:endParaRPr kumimoji="1" lang="ja-JP" altLang="en-US" sz="2400" dirty="0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1259632" y="190381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Scale for vertical and horizontal </a:t>
            </a:r>
            <a:r>
              <a:rPr lang="en-US" altLang="ja-JP" dirty="0" smtClean="0"/>
              <a:t>are not same</a:t>
            </a:r>
            <a:endParaRPr kumimoji="1" lang="ja-JP" altLang="en-US" dirty="0"/>
          </a:p>
        </p:txBody>
      </p:sp>
      <p:sp>
        <p:nvSpPr>
          <p:cNvPr id="15" name="タイトル 14"/>
          <p:cNvSpPr>
            <a:spLocks noGrp="1"/>
          </p:cNvSpPr>
          <p:nvPr>
            <p:ph type="title"/>
          </p:nvPr>
        </p:nvSpPr>
        <p:spPr>
          <a:xfrm>
            <a:off x="4561656" y="332656"/>
            <a:ext cx="4402832" cy="922114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Analytic approach and simulation are consistent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703" y="2168434"/>
            <a:ext cx="2965587" cy="285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321" y="158413"/>
            <a:ext cx="3236599" cy="479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テキスト ボックス 47"/>
          <p:cNvSpPr txBox="1"/>
          <p:nvPr/>
        </p:nvSpPr>
        <p:spPr>
          <a:xfrm>
            <a:off x="2699792" y="3573016"/>
            <a:ext cx="117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C</a:t>
            </a:r>
            <a:r>
              <a:rPr kumimoji="1" lang="en-US" altLang="ja-JP" sz="2800" dirty="0" smtClean="0"/>
              <a:t>oils</a:t>
            </a:r>
            <a:endParaRPr kumimoji="1" lang="ja-JP" altLang="en-US" sz="2800" dirty="0"/>
          </a:p>
        </p:txBody>
      </p:sp>
      <p:sp>
        <p:nvSpPr>
          <p:cNvPr id="18" name="日付プレースホルダ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12E8-2910-4DD3-95EA-D6F5F5B10C46}" type="datetime1">
              <a:rPr kumimoji="1" lang="ja-JP" altLang="en-US" smtClean="0"/>
              <a:pPr/>
              <a:t>2011/6/30</a:t>
            </a:fld>
            <a:endParaRPr kumimoji="1" lang="ja-JP" altLang="en-US"/>
          </a:p>
        </p:txBody>
      </p:sp>
      <p:sp>
        <p:nvSpPr>
          <p:cNvPr id="19" name="スライド番号プレースホル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69BD-5ECD-4AC0-A2E0-9CAD4EBC81B6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cxnSp>
        <p:nvCxnSpPr>
          <p:cNvPr id="22" name="直線矢印コネクタ 21"/>
          <p:cNvCxnSpPr/>
          <p:nvPr/>
        </p:nvCxnSpPr>
        <p:spPr>
          <a:xfrm rot="16200000" flipH="1">
            <a:off x="2632170" y="4474024"/>
            <a:ext cx="875207" cy="4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3149959" y="4136457"/>
            <a:ext cx="157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3</a:t>
            </a:r>
            <a:r>
              <a:rPr kumimoji="1" lang="en-US" altLang="ja-JP" sz="2400" dirty="0" smtClean="0"/>
              <a:t>0</a:t>
            </a:r>
            <a:r>
              <a:rPr lang="en-US" altLang="ja-JP" sz="2400" dirty="0" smtClean="0"/>
              <a:t>cm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231716" y="882919"/>
            <a:ext cx="4520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Rounded dipole type</a:t>
            </a:r>
            <a:endParaRPr kumimoji="1" lang="en-US" altLang="ja-JP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</a:rPr>
              <a:t>Br(t)=</a:t>
            </a:r>
            <a:r>
              <a:rPr kumimoji="1" lang="en-US" altLang="ja-JP" sz="32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1" lang="en-US" altLang="ja-JP" sz="3200" b="1" baseline="-25000" dirty="0" err="1" smtClean="0">
                <a:latin typeface="Times New Roman" pitchFamily="18" charset="0"/>
                <a:cs typeface="Times New Roman" pitchFamily="18" charset="0"/>
              </a:rPr>
              <a:t>peak</a:t>
            </a:r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</a:rPr>
              <a:t>sin(</a:t>
            </a:r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t</a:t>
            </a:r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403648" y="5373216"/>
            <a:ext cx="7086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p"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Do not interfere with detector/vacuum chamber</a:t>
            </a:r>
          </a:p>
          <a:p>
            <a:pPr marL="457200" indent="-457200">
              <a:buFont typeface="Wingdings" pitchFamily="2" charset="2"/>
              <a:buChar char="p"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Prototype kicker is being designed for test soon!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6839989" y="4520235"/>
            <a:ext cx="504056" cy="36004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41326" y="4415245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Br(t)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2429689" y="4036423"/>
            <a:ext cx="143692" cy="1306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2764968" y="4032069"/>
            <a:ext cx="143692" cy="130629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949233" y="4071257"/>
            <a:ext cx="143692" cy="130629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1284512" y="4066903"/>
            <a:ext cx="143692" cy="1306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2011681" y="3212976"/>
            <a:ext cx="1840240" cy="164640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タイトル 27"/>
          <p:cNvSpPr>
            <a:spLocks noGrp="1"/>
          </p:cNvSpPr>
          <p:nvPr>
            <p:ph type="title"/>
          </p:nvPr>
        </p:nvSpPr>
        <p:spPr>
          <a:xfrm>
            <a:off x="3995936" y="116632"/>
            <a:ext cx="4690864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Vertical kicker (ver.1)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524328" y="21328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OPERA 2D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2011796" y="4149080"/>
            <a:ext cx="687996" cy="70264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5364088" y="3933056"/>
            <a:ext cx="1080120" cy="91866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コネクタ 34"/>
          <p:cNvCxnSpPr/>
          <p:nvPr/>
        </p:nvCxnSpPr>
        <p:spPr>
          <a:xfrm flipV="1">
            <a:off x="3851920" y="2276872"/>
            <a:ext cx="1512168" cy="936104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3779912" y="4869160"/>
            <a:ext cx="1512168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フッター プレースホルダ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4321" y="332656"/>
            <a:ext cx="4232365" cy="810344"/>
          </a:xfrm>
        </p:spPr>
        <p:txBody>
          <a:bodyPr>
            <a:normAutofit/>
          </a:bodyPr>
          <a:lstStyle/>
          <a:p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Requirements for Kicker</a:t>
            </a:r>
            <a:endParaRPr kumimoji="1" lang="ja-JP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F9D3-EF41-48F3-98CA-B69E11675B9D}" type="slidenum">
              <a:rPr lang="en-US" altLang="ja-JP" smtClean="0">
                <a:latin typeface="Times New Roman" pitchFamily="18" charset="0"/>
                <a:cs typeface="Times New Roman" pitchFamily="18" charset="0"/>
              </a:rPr>
              <a:pPr/>
              <a:t>25</a:t>
            </a:fld>
            <a:endParaRPr lang="en-US" altLang="ja-JP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16016" y="764704"/>
            <a:ext cx="4193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</a:rPr>
              <a:t>Br(t)=</a:t>
            </a:r>
            <a:r>
              <a:rPr kumimoji="1" lang="en-US" altLang="ja-JP" sz="32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1" lang="en-US" altLang="ja-JP" sz="3200" b="1" baseline="-25000" dirty="0" err="1" smtClean="0">
                <a:latin typeface="Times New Roman" pitchFamily="18" charset="0"/>
                <a:cs typeface="Times New Roman" pitchFamily="18" charset="0"/>
              </a:rPr>
              <a:t>peak</a:t>
            </a:r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</a:rPr>
              <a:t>sin(</a:t>
            </a:r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t</a:t>
            </a:r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=/</a:t>
            </a:r>
            <a:r>
              <a:rPr lang="en-US" altLang="ja-JP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en-US" altLang="ja-JP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kick</a:t>
            </a:r>
            <a:endParaRPr kumimoji="1" lang="ja-JP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7" y="1084214"/>
            <a:ext cx="8748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Field strength</a:t>
            </a:r>
            <a:r>
              <a:rPr kumimoji="1" lang="ja-JP" altLang="en-US" sz="2400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kumimoji="1" lang="en-US" altLang="ja-JP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kumimoji="1" lang="en-US" altLang="ja-JP" sz="24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peak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 = 1Gauss ~ 10 Gauss</a:t>
            </a:r>
          </a:p>
          <a:p>
            <a:pPr>
              <a:buFont typeface="Wingdings" pitchFamily="2" charset="2"/>
              <a:buChar char="ü"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Time distribution</a:t>
            </a: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kumimoji="1" lang="en-US" altLang="ja-JP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kumimoji="1" lang="en-US" altLang="ja-JP" sz="24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kick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=150 </a:t>
            </a:r>
            <a:r>
              <a:rPr kumimoji="1" lang="en-US" altLang="ja-JP" sz="2400" dirty="0" err="1" smtClean="0">
                <a:latin typeface="Times New Roman" pitchFamily="18" charset="0"/>
                <a:cs typeface="Times New Roman" pitchFamily="18" charset="0"/>
              </a:rPr>
              <a:t>nsec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 (c.f. 20 cyclotron periods)</a:t>
            </a:r>
          </a:p>
          <a:p>
            <a:pPr>
              <a:buFont typeface="Wingdings" pitchFamily="2" charset="2"/>
              <a:buChar char="ü"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Spatial distribution</a:t>
            </a: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ja-JP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33cm±5mm in radial direction, good uniformity (better than 1%)</a:t>
            </a:r>
          </a:p>
          <a:p>
            <a:pPr lvl="1"/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±10cm(~ ±30cm?) in solenoid axis direction to reduce                                                       </a:t>
            </a:r>
          </a:p>
          <a:p>
            <a:pPr lvl="1"/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beam bunch shape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68" y="3882346"/>
            <a:ext cx="3370217" cy="2895444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3605349" y="4180344"/>
            <a:ext cx="5538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Possible sources for field distortion: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Eddy currents on cryostat wall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Peak field reduction by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cryo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wall  </a:t>
            </a:r>
            <a:endParaRPr lang="en-US" altLang="ja-JP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Minimal effect  for positron detector</a:t>
            </a:r>
            <a:r>
              <a:rPr kumimoji="1" lang="ja-JP" altLang="en-US" sz="2400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kumimoji="1" lang="en-US" altLang="ja-JP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Quench protection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Space problem</a:t>
            </a:r>
          </a:p>
        </p:txBody>
      </p:sp>
      <p:sp>
        <p:nvSpPr>
          <p:cNvPr id="8" name="角丸四角形吹き出し 7"/>
          <p:cNvSpPr/>
          <p:nvPr/>
        </p:nvSpPr>
        <p:spPr>
          <a:xfrm>
            <a:off x="1691680" y="6093296"/>
            <a:ext cx="2044176" cy="542555"/>
          </a:xfrm>
          <a:prstGeom prst="wedgeRoundRectCallout">
            <a:avLst>
              <a:gd name="adj1" fmla="val -36690"/>
              <a:gd name="adj2" fmla="val -1474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ja-JP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detector</a:t>
            </a:r>
          </a:p>
          <a:p>
            <a:pPr algn="ctr"/>
            <a:r>
              <a:rPr kumimoji="1"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(Silicon tracker)</a:t>
            </a:r>
            <a:endParaRPr kumimoji="1" lang="ja-JP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日付プレースホル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1BF9-346C-4A3D-A1DB-B4AD491AFA92}" type="datetime1">
              <a:rPr lang="ja-JP" altLang="en-US" smtClean="0"/>
              <a:pPr/>
              <a:t>2011/6/30</a:t>
            </a:fld>
            <a:endParaRPr lang="en-US" altLang="ja-JP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4176464" cy="320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F9D3-EF41-48F3-98CA-B69E11675B9D}" type="slidenum">
              <a:rPr lang="en-US" altLang="ja-JP" smtClean="0"/>
              <a:pPr/>
              <a:t>26</a:t>
            </a:fld>
            <a:endParaRPr lang="en-US" altLang="ja-JP"/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20" y="519520"/>
            <a:ext cx="4940759" cy="294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0DF3-707B-4721-A176-51FF7F860AE3}" type="datetime1">
              <a:rPr lang="ja-JP" altLang="en-US" smtClean="0"/>
              <a:pPr/>
              <a:t>2011/6/30</a:t>
            </a:fld>
            <a:endParaRPr lang="en-US" altLang="ja-JP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6347048" cy="731520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Kicker circuit and eddy current study</a:t>
            </a:r>
            <a:endParaRPr kumimoji="1" lang="ja-JP" altLang="en-US" sz="32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212976"/>
            <a:ext cx="4283536" cy="31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線コネクタ 12"/>
          <p:cNvCxnSpPr/>
          <p:nvPr/>
        </p:nvCxnSpPr>
        <p:spPr>
          <a:xfrm rot="5400000" flipH="1" flipV="1">
            <a:off x="5464347" y="4807456"/>
            <a:ext cx="2481943" cy="1306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右矢印 14"/>
          <p:cNvSpPr/>
          <p:nvPr/>
        </p:nvSpPr>
        <p:spPr>
          <a:xfrm>
            <a:off x="6732240" y="4437112"/>
            <a:ext cx="548640" cy="313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11037" y="4780518"/>
            <a:ext cx="133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Start DAQ</a:t>
            </a:r>
            <a:endParaRPr kumimoji="1" lang="ja-JP" alt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908720"/>
            <a:ext cx="2697509" cy="242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テキスト ボックス 19"/>
          <p:cNvSpPr txBox="1"/>
          <p:nvPr/>
        </p:nvSpPr>
        <p:spPr>
          <a:xfrm>
            <a:off x="7164288" y="33265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R=60cm cryostat wall</a:t>
            </a:r>
            <a:endParaRPr kumimoji="1" lang="ja-JP" altLang="en-US" dirty="0"/>
          </a:p>
        </p:txBody>
      </p:sp>
      <p:sp>
        <p:nvSpPr>
          <p:cNvPr id="18" name="フッター プレースホル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go\OPERA\Nov2010\2d_plots\kick_w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208912" cy="5566963"/>
          </a:xfrm>
          <a:prstGeom prst="rect">
            <a:avLst/>
          </a:prstGeom>
          <a:noFill/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7344816" cy="634082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Ver.1 type Kick field @r=33.3cm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3568" y="594928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round_d-12_tr</a:t>
            </a:r>
          </a:p>
          <a:p>
            <a:r>
              <a:rPr lang="en-US" altLang="ja-JP" sz="1400" dirty="0" smtClean="0"/>
              <a:t>r</a:t>
            </a:r>
            <a:r>
              <a:rPr kumimoji="1" lang="en-US" altLang="ja-JP" sz="1400" dirty="0" smtClean="0"/>
              <a:t>ound_d-12_wall-1,2,3_tr</a:t>
            </a:r>
            <a:endParaRPr kumimoji="1" lang="ja-JP" altLang="en-US" sz="1400" dirty="0"/>
          </a:p>
        </p:txBody>
      </p:sp>
      <p:cxnSp>
        <p:nvCxnSpPr>
          <p:cNvPr id="6" name="直線コネクタ 5"/>
          <p:cNvCxnSpPr/>
          <p:nvPr/>
        </p:nvCxnSpPr>
        <p:spPr>
          <a:xfrm rot="5400000">
            <a:off x="2335832" y="2816932"/>
            <a:ext cx="252028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4716016" y="1724615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0.967</a:t>
            </a:r>
          </a:p>
          <a:p>
            <a:r>
              <a:rPr lang="en-US" altLang="ja-JP" sz="2400" dirty="0" smtClean="0">
                <a:solidFill>
                  <a:srgbClr val="00B050"/>
                </a:solidFill>
              </a:rPr>
              <a:t>0.878</a:t>
            </a:r>
          </a:p>
          <a:p>
            <a:r>
              <a:rPr lang="en-US" altLang="ja-JP" sz="2400" dirty="0" smtClean="0">
                <a:solidFill>
                  <a:srgbClr val="0070C0"/>
                </a:solidFill>
              </a:rPr>
              <a:t>0.649</a:t>
            </a:r>
          </a:p>
        </p:txBody>
      </p:sp>
      <p:sp>
        <p:nvSpPr>
          <p:cNvPr id="9" name="雲形吹き出し 8"/>
          <p:cNvSpPr/>
          <p:nvPr/>
        </p:nvSpPr>
        <p:spPr>
          <a:xfrm>
            <a:off x="5940152" y="1844824"/>
            <a:ext cx="2232248" cy="1224136"/>
          </a:xfrm>
          <a:prstGeom prst="cloudCallout">
            <a:avLst>
              <a:gd name="adj1" fmla="val -65622"/>
              <a:gd name="adj2" fmla="val -1307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00192" y="198884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Minimum distance?</a:t>
            </a:r>
            <a:endParaRPr kumimoji="1" lang="ja-JP" altLang="en-US" sz="2400" dirty="0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C893-44D4-4624-929E-2C78768B13B2}" type="datetime1">
              <a:rPr kumimoji="1" lang="ja-JP" altLang="en-US" smtClean="0"/>
              <a:pPr/>
              <a:t>2011/6/30</a:t>
            </a:fld>
            <a:endParaRPr kumimoji="1" lang="ja-JP" altLang="en-US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C821-38E0-4CFC-9BAD-E258FC4232F0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91680" y="4797152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</a:rPr>
              <a:t>Br(t)=</a:t>
            </a:r>
            <a:r>
              <a:rPr kumimoji="1" lang="en-US" altLang="ja-JP" sz="32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1" lang="en-US" altLang="ja-JP" sz="3200" b="1" baseline="-25000" dirty="0" err="1" smtClean="0">
                <a:latin typeface="Times New Roman" pitchFamily="18" charset="0"/>
                <a:cs typeface="Times New Roman" pitchFamily="18" charset="0"/>
              </a:rPr>
              <a:t>peak</a:t>
            </a:r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</a:rPr>
              <a:t>sin(</a:t>
            </a:r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t</a:t>
            </a:r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491880" y="126876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/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Peak field reduction by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cryo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wall  </a:t>
            </a:r>
            <a:endParaRPr lang="en-US" altLang="ja-JP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724128" y="3501008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Eddy currents on cryostat wall</a:t>
            </a:r>
          </a:p>
        </p:txBody>
      </p:sp>
      <p:sp>
        <p:nvSpPr>
          <p:cNvPr id="15" name="円/楕円 14"/>
          <p:cNvSpPr/>
          <p:nvPr/>
        </p:nvSpPr>
        <p:spPr>
          <a:xfrm>
            <a:off x="5580112" y="3933056"/>
            <a:ext cx="2376264" cy="115212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dirty="0" smtClean="0"/>
          </a:p>
          <a:p>
            <a:pPr algn="ctr"/>
            <a:endParaRPr kumimoji="1" lang="ja-JP" altLang="en-US" dirty="0"/>
          </a:p>
        </p:txBody>
      </p:sp>
      <p:sp>
        <p:nvSpPr>
          <p:cNvPr id="16" name="フッター プレースホル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04248" y="43651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ym typeface="Symbol"/>
              </a:rPr>
              <a:t></a:t>
            </a:r>
            <a:r>
              <a:rPr kumimoji="1" lang="en-US" altLang="ja-JP" dirty="0" err="1" smtClean="0"/>
              <a:t>mgauss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Acceptable beam parameters for sample weak field </a:t>
            </a:r>
            <a:endParaRPr kumimoji="1" lang="ja-JP" alt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32007" y="932290"/>
            <a:ext cx="5048225" cy="543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3923928" y="3573016"/>
            <a:ext cx="38164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vertical</a:t>
            </a:r>
            <a:r>
              <a:rPr kumimoji="1" lang="ja-JP" altLang="en-US" b="1" dirty="0" smtClean="0"/>
              <a:t>  </a:t>
            </a:r>
            <a:r>
              <a:rPr lang="en-US" altLang="ja-JP" b="1" dirty="0" smtClean="0"/>
              <a:t>90mm-2mrad</a:t>
            </a:r>
            <a:endParaRPr kumimoji="1" lang="ja-JP" altLang="en-US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79912" y="1772816"/>
            <a:ext cx="37444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0070C0"/>
                </a:solidFill>
              </a:rPr>
              <a:t>radial</a:t>
            </a:r>
            <a:r>
              <a:rPr kumimoji="1" lang="ja-JP" altLang="en-US" b="1" dirty="0" smtClean="0">
                <a:solidFill>
                  <a:srgbClr val="0070C0"/>
                </a:solidFill>
              </a:rPr>
              <a:t>　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5</a:t>
            </a:r>
            <a:r>
              <a:rPr lang="en-US" altLang="ja-JP" b="1" dirty="0" smtClean="0">
                <a:solidFill>
                  <a:srgbClr val="0070C0"/>
                </a:solidFill>
              </a:rPr>
              <a:t>mm-15mrad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7B58-1E53-4F92-B8B1-E79919A76E07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E31-A289-4BB6-8A9A-E420B804E839}" type="datetime1">
              <a:rPr kumimoji="1" lang="ja-JP" altLang="en-US" smtClean="0"/>
              <a:pPr/>
              <a:t>2011/6/30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940152" y="1052736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ym typeface="Symbol"/>
              </a:rPr>
              <a:t>Use GEANT4 (numerical approach) Satisfy </a:t>
            </a:r>
            <a:r>
              <a:rPr lang="ja-JP" altLang="en-US" sz="2400" dirty="0" smtClean="0">
                <a:sym typeface="Symbol"/>
              </a:rPr>
              <a:t>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&lt;0.1ppm</a:t>
            </a:r>
            <a:endParaRPr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20687"/>
            <a:ext cx="2993272" cy="485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角丸四角形吹き出し 70"/>
          <p:cNvSpPr/>
          <p:nvPr/>
        </p:nvSpPr>
        <p:spPr>
          <a:xfrm>
            <a:off x="4283968" y="5229200"/>
            <a:ext cx="3600400" cy="1440160"/>
          </a:xfrm>
          <a:prstGeom prst="wedgeRoundRectCallout">
            <a:avLst>
              <a:gd name="adj1" fmla="val -6764"/>
              <a:gd name="adj2" fmla="val -6866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角丸四角形 69"/>
          <p:cNvSpPr/>
          <p:nvPr/>
        </p:nvSpPr>
        <p:spPr>
          <a:xfrm>
            <a:off x="107504" y="5092484"/>
            <a:ext cx="3816424" cy="1728192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角丸四角形 68"/>
          <p:cNvSpPr/>
          <p:nvPr/>
        </p:nvSpPr>
        <p:spPr>
          <a:xfrm>
            <a:off x="107504" y="3284984"/>
            <a:ext cx="3816424" cy="1728192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648072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How</a:t>
            </a:r>
            <a:r>
              <a:rPr kumimoji="1" lang="en-US" altLang="ja-JP" sz="3200" dirty="0" smtClean="0"/>
              <a:t> to find a trajectory for a bunch of </a:t>
            </a:r>
            <a:r>
              <a:rPr kumimoji="1" lang="en-US" altLang="ja-JP" sz="3200" dirty="0" err="1" smtClean="0"/>
              <a:t>muon</a:t>
            </a:r>
            <a:r>
              <a:rPr lang="en-US" altLang="ja-JP" sz="3200" dirty="0" err="1" smtClean="0"/>
              <a:t>s</a:t>
            </a:r>
            <a:r>
              <a:rPr lang="en-US" altLang="ja-JP" sz="3200" dirty="0" smtClean="0"/>
              <a:t>?</a:t>
            </a:r>
            <a:endParaRPr kumimoji="1" lang="ja-JP" altLang="en-US" sz="3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0688"/>
            <a:ext cx="2800299" cy="25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直線矢印コネクタ 27"/>
          <p:cNvCxnSpPr/>
          <p:nvPr/>
        </p:nvCxnSpPr>
        <p:spPr>
          <a:xfrm flipV="1">
            <a:off x="2339752" y="2834274"/>
            <a:ext cx="504056" cy="216024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2699792" y="28529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Start</a:t>
            </a:r>
          </a:p>
        </p:txBody>
      </p:sp>
      <p:cxnSp>
        <p:nvCxnSpPr>
          <p:cNvPr id="31" name="直線矢印コネクタ 30"/>
          <p:cNvCxnSpPr/>
          <p:nvPr/>
        </p:nvCxnSpPr>
        <p:spPr>
          <a:xfrm rot="5400000" flipH="1" flipV="1">
            <a:off x="3024622" y="1664010"/>
            <a:ext cx="648072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rot="10800000" flipV="1">
            <a:off x="2987824" y="2000741"/>
            <a:ext cx="360834" cy="32947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3348658" y="1988046"/>
            <a:ext cx="360040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3276650" y="105194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Y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636690" y="213206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x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843808" y="21955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z</a:t>
            </a:r>
            <a:endParaRPr kumimoji="1"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499992" y="5229200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ym typeface="Symbol"/>
              </a:rPr>
              <a:t>Base trajectory </a:t>
            </a:r>
            <a:r>
              <a:rPr kumimoji="1" lang="en-US" altLang="ja-JP" dirty="0" smtClean="0">
                <a:sym typeface="Symbol"/>
              </a:rPr>
              <a:t>plus </a:t>
            </a:r>
            <a:r>
              <a:rPr kumimoji="1" lang="en-US" altLang="ja-JP" b="1" dirty="0" smtClean="0">
                <a:solidFill>
                  <a:srgbClr val="FF0000"/>
                </a:solidFill>
                <a:sym typeface="Symbol"/>
              </a:rPr>
              <a:t>4 parameters</a:t>
            </a:r>
            <a:endParaRPr kumimoji="1" lang="en-US" altLang="ja-JP" b="1" dirty="0" smtClean="0">
              <a:solidFill>
                <a:srgbClr val="FF0000"/>
              </a:solidFill>
              <a:sym typeface="Symbol"/>
            </a:endParaRPr>
          </a:p>
          <a:p>
            <a:pPr lvl="1"/>
            <a:r>
              <a:rPr kumimoji="1" lang="en-US" altLang="ja-JP" dirty="0" smtClean="0">
                <a:sym typeface="Symbol"/>
              </a:rPr>
              <a:t></a:t>
            </a:r>
            <a:r>
              <a:rPr kumimoji="1" lang="en-US" altLang="ja-JP" dirty="0" smtClean="0">
                <a:sym typeface="Symbol"/>
              </a:rPr>
              <a:t>R=20mm</a:t>
            </a:r>
          </a:p>
          <a:p>
            <a:pPr lvl="1"/>
            <a:r>
              <a:rPr lang="en-US" altLang="ja-JP" dirty="0" smtClean="0">
                <a:sym typeface="Symbol"/>
              </a:rPr>
              <a:t>=</a:t>
            </a:r>
            <a:r>
              <a:rPr lang="en-US" altLang="ja-JP" dirty="0" smtClean="0">
                <a:sym typeface="Symbol"/>
              </a:rPr>
              <a:t>0.3rad</a:t>
            </a:r>
          </a:p>
          <a:p>
            <a:pPr lvl="1"/>
            <a:r>
              <a:rPr lang="ja-JP" altLang="en-US" dirty="0" smtClean="0">
                <a:sym typeface="Symbol"/>
              </a:rPr>
              <a:t></a:t>
            </a:r>
            <a:r>
              <a:rPr lang="en-US" altLang="ja-JP" dirty="0" smtClean="0">
                <a:sym typeface="Symbol"/>
              </a:rPr>
              <a:t>y=  2mm</a:t>
            </a:r>
          </a:p>
          <a:p>
            <a:pPr lvl="1"/>
            <a:r>
              <a:rPr lang="en-US" altLang="ja-JP" dirty="0" smtClean="0">
                <a:sym typeface="Symbol"/>
              </a:rPr>
              <a:t></a:t>
            </a:r>
            <a:r>
              <a:rPr lang="en-US" altLang="ja-JP" dirty="0" err="1" smtClean="0">
                <a:sym typeface="Symbol"/>
              </a:rPr>
              <a:t>Vy</a:t>
            </a:r>
            <a:r>
              <a:rPr lang="en-US" altLang="ja-JP" dirty="0" smtClean="0">
                <a:sym typeface="Symbol"/>
              </a:rPr>
              <a:t>/</a:t>
            </a:r>
            <a:r>
              <a:rPr lang="en-US" altLang="ja-JP" dirty="0" err="1" smtClean="0">
                <a:sym typeface="Symbol"/>
              </a:rPr>
              <a:t>Vy</a:t>
            </a:r>
            <a:r>
              <a:rPr lang="en-US" altLang="ja-JP" dirty="0" smtClean="0">
                <a:sym typeface="Symbol"/>
              </a:rPr>
              <a:t>=  3E-3 (~  10rad</a:t>
            </a:r>
            <a:r>
              <a:rPr lang="en-US" altLang="ja-JP" dirty="0" smtClean="0">
                <a:sym typeface="Symbol"/>
              </a:rPr>
              <a:t>)</a:t>
            </a:r>
            <a:endParaRPr lang="en-US" altLang="ja-JP" dirty="0" smtClean="0">
              <a:sym typeface="Symbol"/>
            </a:endParaRPr>
          </a:p>
        </p:txBody>
      </p:sp>
      <p:grpSp>
        <p:nvGrpSpPr>
          <p:cNvPr id="67" name="グループ化 66"/>
          <p:cNvGrpSpPr/>
          <p:nvPr/>
        </p:nvGrpSpPr>
        <p:grpSpPr>
          <a:xfrm>
            <a:off x="278529" y="5085184"/>
            <a:ext cx="3645399" cy="1584176"/>
            <a:chOff x="179512" y="3501008"/>
            <a:chExt cx="3645399" cy="1584176"/>
          </a:xfrm>
        </p:grpSpPr>
        <p:cxnSp>
          <p:nvCxnSpPr>
            <p:cNvPr id="17" name="直線コネクタ 16"/>
            <p:cNvCxnSpPr/>
            <p:nvPr/>
          </p:nvCxnSpPr>
          <p:spPr>
            <a:xfrm rot="5400000">
              <a:off x="719572" y="4473116"/>
              <a:ext cx="1224136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V="1">
              <a:off x="1331640" y="4365104"/>
              <a:ext cx="504056" cy="21602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755576" y="4581128"/>
              <a:ext cx="2736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179512" y="4221088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X-</a:t>
              </a:r>
              <a:r>
                <a:rPr kumimoji="1" lang="en-US" altLang="ja-JP" dirty="0" err="1" smtClean="0"/>
                <a:t>Z</a:t>
              </a:r>
              <a:r>
                <a:rPr lang="en-US" altLang="ja-JP" dirty="0" err="1" smtClean="0"/>
                <a:t>plane</a:t>
              </a:r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1115616" y="3501008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Y-axis</a:t>
              </a:r>
              <a:endParaRPr kumimoji="1" lang="ja-JP" altLang="en-US" dirty="0"/>
            </a:p>
          </p:txBody>
        </p:sp>
        <p:cxnSp>
          <p:nvCxnSpPr>
            <p:cNvPr id="22" name="直線矢印コネクタ 21"/>
            <p:cNvCxnSpPr/>
            <p:nvPr/>
          </p:nvCxnSpPr>
          <p:spPr>
            <a:xfrm flipV="1">
              <a:off x="1331640" y="4149080"/>
              <a:ext cx="504056" cy="216024"/>
            </a:xfrm>
            <a:prstGeom prst="straightConnector1">
              <a:avLst/>
            </a:prstGeom>
            <a:ln w="38100">
              <a:solidFill>
                <a:srgbClr val="FF00FF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 flipV="1">
              <a:off x="1331640" y="4581128"/>
              <a:ext cx="504056" cy="216024"/>
            </a:xfrm>
            <a:prstGeom prst="straightConnector1">
              <a:avLst/>
            </a:prstGeom>
            <a:ln w="38100">
              <a:solidFill>
                <a:srgbClr val="FF00FF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rot="5400000">
              <a:off x="1871700" y="4473116"/>
              <a:ext cx="1224136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flipV="1">
              <a:off x="2483768" y="4365104"/>
              <a:ext cx="504056" cy="21602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 rot="5400000" flipH="1" flipV="1">
              <a:off x="2411760" y="4149080"/>
              <a:ext cx="504056" cy="36004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 flipV="1">
              <a:off x="2483768" y="4509120"/>
              <a:ext cx="504056" cy="72008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テキスト ボックス 40"/>
            <p:cNvSpPr txBox="1"/>
            <p:nvPr/>
          </p:nvSpPr>
          <p:spPr>
            <a:xfrm>
              <a:off x="2195736" y="357301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Y-axis</a:t>
              </a:r>
              <a:endParaRPr kumimoji="1" lang="ja-JP" altLang="en-US" dirty="0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1835696" y="4149080"/>
              <a:ext cx="7200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b="1" dirty="0">
                  <a:solidFill>
                    <a:srgbClr val="FF00FF"/>
                  </a:solidFill>
                  <a:sym typeface="Symbol"/>
                </a:rPr>
                <a:t></a:t>
              </a:r>
              <a:r>
                <a:rPr lang="en-US" altLang="ja-JP" b="1" dirty="0" smtClean="0">
                  <a:solidFill>
                    <a:srgbClr val="FF00FF"/>
                  </a:solidFill>
                  <a:sym typeface="Symbol"/>
                </a:rPr>
                <a:t>y</a:t>
              </a:r>
              <a:endParaRPr lang="en-US" altLang="ja-JP" b="1" dirty="0">
                <a:solidFill>
                  <a:srgbClr val="FF00FF"/>
                </a:solidFill>
                <a:sym typeface="Symbol"/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2915816" y="4077072"/>
              <a:ext cx="9090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0099FF"/>
                  </a:solidFill>
                  <a:sym typeface="Symbol"/>
                </a:rPr>
                <a:t></a:t>
              </a:r>
              <a:r>
                <a:rPr lang="en-US" altLang="ja-JP" b="1" dirty="0" err="1" smtClean="0">
                  <a:solidFill>
                    <a:srgbClr val="0099FF"/>
                  </a:solidFill>
                  <a:sym typeface="Symbol"/>
                </a:rPr>
                <a:t>Vy</a:t>
              </a:r>
              <a:r>
                <a:rPr lang="en-US" altLang="ja-JP" b="1" dirty="0" smtClean="0">
                  <a:solidFill>
                    <a:srgbClr val="0099FF"/>
                  </a:solidFill>
                  <a:sym typeface="Symbol"/>
                </a:rPr>
                <a:t>/</a:t>
              </a:r>
              <a:r>
                <a:rPr lang="en-US" altLang="ja-JP" b="1" dirty="0" err="1" smtClean="0">
                  <a:solidFill>
                    <a:srgbClr val="0099FF"/>
                  </a:solidFill>
                  <a:sym typeface="Symbol"/>
                </a:rPr>
                <a:t>Vy</a:t>
              </a:r>
              <a:endParaRPr lang="en-US" altLang="ja-JP" b="1" dirty="0" smtClean="0">
                <a:solidFill>
                  <a:srgbClr val="0099FF"/>
                </a:solidFill>
                <a:sym typeface="Symbol"/>
              </a:endParaRPr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179512" y="3419708"/>
            <a:ext cx="3672408" cy="1593468"/>
            <a:chOff x="467544" y="4941168"/>
            <a:chExt cx="3672408" cy="1593468"/>
          </a:xfrm>
        </p:grpSpPr>
        <p:sp>
          <p:nvSpPr>
            <p:cNvPr id="42" name="円/楕円 41"/>
            <p:cNvSpPr/>
            <p:nvPr/>
          </p:nvSpPr>
          <p:spPr>
            <a:xfrm>
              <a:off x="611560" y="5373216"/>
              <a:ext cx="2808312" cy="8533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4" name="直線矢印コネクタ 43"/>
            <p:cNvCxnSpPr/>
            <p:nvPr/>
          </p:nvCxnSpPr>
          <p:spPr>
            <a:xfrm>
              <a:off x="2871801" y="5858610"/>
              <a:ext cx="720080" cy="288032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円/楕円 45"/>
            <p:cNvSpPr/>
            <p:nvPr/>
          </p:nvSpPr>
          <p:spPr>
            <a:xfrm flipH="1" flipV="1">
              <a:off x="3175855" y="5930618"/>
              <a:ext cx="144015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/>
            </a:p>
          </p:txBody>
        </p:sp>
        <p:sp>
          <p:nvSpPr>
            <p:cNvPr id="51" name="円弧 50"/>
            <p:cNvSpPr/>
            <p:nvPr/>
          </p:nvSpPr>
          <p:spPr>
            <a:xfrm>
              <a:off x="611560" y="5391878"/>
              <a:ext cx="2808312" cy="845434"/>
            </a:xfrm>
            <a:prstGeom prst="arc">
              <a:avLst>
                <a:gd name="adj1" fmla="val 21183792"/>
                <a:gd name="adj2" fmla="val 1255563"/>
              </a:avLst>
            </a:prstGeom>
            <a:ln w="38100">
              <a:solidFill>
                <a:srgbClr val="7030A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3563888" y="5877272"/>
              <a:ext cx="4555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00B050"/>
                  </a:solidFill>
                  <a:sym typeface="Symbol"/>
                </a:rPr>
                <a:t>R</a:t>
              </a:r>
              <a:endParaRPr lang="ja-JP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3419872" y="5517232"/>
              <a:ext cx="4459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7030A0"/>
                  </a:solidFill>
                  <a:sym typeface="Symbol"/>
                </a:rPr>
                <a:t></a:t>
              </a:r>
              <a:endParaRPr lang="ja-JP" altLang="en-US" b="1" dirty="0">
                <a:solidFill>
                  <a:srgbClr val="7030A0"/>
                </a:solidFill>
              </a:endParaRPr>
            </a:p>
          </p:txBody>
        </p:sp>
        <p:cxnSp>
          <p:nvCxnSpPr>
            <p:cNvPr id="58" name="直線矢印コネクタ 57"/>
            <p:cNvCxnSpPr/>
            <p:nvPr/>
          </p:nvCxnSpPr>
          <p:spPr>
            <a:xfrm rot="10800000" flipV="1">
              <a:off x="1187624" y="5426562"/>
              <a:ext cx="1440160" cy="72008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テキスト ボックス 60"/>
            <p:cNvSpPr txBox="1"/>
            <p:nvPr/>
          </p:nvSpPr>
          <p:spPr>
            <a:xfrm rot="20010747">
              <a:off x="1256401" y="5498570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2R=66cm</a:t>
              </a:r>
              <a:endParaRPr kumimoji="1" lang="ja-JP" altLang="en-US" dirty="0"/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2915816" y="6165304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Start</a:t>
              </a:r>
            </a:p>
          </p:txBody>
        </p:sp>
        <p:cxnSp>
          <p:nvCxnSpPr>
            <p:cNvPr id="63" name="直線コネクタ 62"/>
            <p:cNvCxnSpPr/>
            <p:nvPr/>
          </p:nvCxnSpPr>
          <p:spPr>
            <a:xfrm rot="5400000">
              <a:off x="2645126" y="5553236"/>
              <a:ext cx="1224136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テキスト ボックス 64"/>
            <p:cNvSpPr txBox="1"/>
            <p:nvPr/>
          </p:nvSpPr>
          <p:spPr>
            <a:xfrm>
              <a:off x="3275856" y="501317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Y-axis</a:t>
              </a:r>
              <a:endParaRPr kumimoji="1" lang="ja-JP" altLang="en-US" dirty="0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467544" y="5154552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X-</a:t>
              </a:r>
              <a:r>
                <a:rPr kumimoji="1" lang="en-US" altLang="ja-JP" dirty="0" err="1" smtClean="0"/>
                <a:t>Z</a:t>
              </a:r>
              <a:r>
                <a:rPr lang="en-US" altLang="ja-JP" dirty="0" err="1" smtClean="0"/>
                <a:t>plane</a:t>
              </a:r>
              <a:endParaRPr kumimoji="1" lang="ja-JP" altLang="en-US" dirty="0"/>
            </a:p>
          </p:txBody>
        </p:sp>
      </p:grpSp>
      <p:sp>
        <p:nvSpPr>
          <p:cNvPr id="72" name="テキスト ボックス 71"/>
          <p:cNvSpPr txBox="1"/>
          <p:nvPr/>
        </p:nvSpPr>
        <p:spPr>
          <a:xfrm>
            <a:off x="4139952" y="54868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i="1" dirty="0" smtClean="0">
                <a:solidFill>
                  <a:srgbClr val="FF0000"/>
                </a:solidFill>
              </a:rPr>
              <a:t>Try inverse beam!</a:t>
            </a:r>
            <a:endParaRPr kumimoji="1" lang="ja-JP" altLang="en-US" sz="2800" b="1" i="1" dirty="0">
              <a:solidFill>
                <a:srgbClr val="FF0000"/>
              </a:solidFill>
            </a:endParaRPr>
          </a:p>
        </p:txBody>
      </p:sp>
      <p:cxnSp>
        <p:nvCxnSpPr>
          <p:cNvPr id="48" name="直線矢印コネクタ 47"/>
          <p:cNvCxnSpPr/>
          <p:nvPr/>
        </p:nvCxnSpPr>
        <p:spPr>
          <a:xfrm flipV="1">
            <a:off x="6228184" y="1556792"/>
            <a:ext cx="648072" cy="2880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7236296" y="13407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tunnel</a:t>
            </a:r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452320" y="342900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631</a:t>
            </a:r>
            <a:r>
              <a:rPr kumimoji="1" lang="en-US" altLang="ja-JP" sz="3200" dirty="0" smtClean="0"/>
              <a:t> </a:t>
            </a:r>
            <a:r>
              <a:rPr kumimoji="1" lang="en-US" altLang="ja-JP" sz="3200" dirty="0" smtClean="0">
                <a:sym typeface="Symbol"/>
              </a:rPr>
              <a:t></a:t>
            </a:r>
            <a:r>
              <a:rPr kumimoji="1" lang="en-US" altLang="ja-JP" sz="3200" baseline="30000" dirty="0" smtClean="0">
                <a:sym typeface="Symbol"/>
              </a:rPr>
              <a:t>+</a:t>
            </a:r>
            <a:endParaRPr kumimoji="1" lang="ja-JP" altLang="en-US" sz="3200" baseline="30000" dirty="0"/>
          </a:p>
        </p:txBody>
      </p:sp>
      <p:sp>
        <p:nvSpPr>
          <p:cNvPr id="59" name="日付プレースホルダ 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2011/6/30</a:t>
            </a:r>
            <a:endParaRPr kumimoji="1" lang="ja-JP" altLang="en-US"/>
          </a:p>
        </p:txBody>
      </p:sp>
      <p:sp>
        <p:nvSpPr>
          <p:cNvPr id="60" name="スライド番号プレースホルダ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B5A0-CCAB-48AE-BC32-6BEE633FF048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More pictures!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416256" cy="479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980728"/>
            <a:ext cx="4801816" cy="407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2699792" y="105273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631</a:t>
            </a:r>
            <a:r>
              <a:rPr kumimoji="1" lang="en-US" altLang="ja-JP" sz="3200" dirty="0" smtClean="0"/>
              <a:t> </a:t>
            </a:r>
            <a:r>
              <a:rPr kumimoji="1" lang="en-US" altLang="ja-JP" sz="3200" dirty="0" smtClean="0">
                <a:sym typeface="Symbol"/>
              </a:rPr>
              <a:t></a:t>
            </a:r>
            <a:r>
              <a:rPr kumimoji="1" lang="en-US" altLang="ja-JP" sz="3200" baseline="30000" dirty="0" smtClean="0">
                <a:sym typeface="Symbol"/>
              </a:rPr>
              <a:t>+</a:t>
            </a:r>
            <a:endParaRPr kumimoji="1" lang="ja-JP" altLang="en-US" sz="3200" baseline="30000" dirty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2011/6/30</a:t>
            </a:r>
            <a:endParaRPr kumimoji="1" lang="ja-JP" altLang="en-US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B5A0-CCAB-48AE-BC32-6BEE633FF048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56376" y="27089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tunnel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83768" y="19888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tunnel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63408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How about the other side?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708700"/>
            <a:ext cx="5604768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4787305" cy="533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076056" y="4293096"/>
            <a:ext cx="3923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Majority is good!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Straight tunnel does work!</a:t>
            </a: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to work a bit for tunnel cross-section?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84168" y="2060848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631</a:t>
            </a:r>
            <a:r>
              <a:rPr kumimoji="1" lang="en-US" altLang="ja-JP" sz="3200" dirty="0" smtClean="0"/>
              <a:t> </a:t>
            </a:r>
            <a:r>
              <a:rPr kumimoji="1" lang="en-US" altLang="ja-JP" sz="3200" dirty="0" smtClean="0">
                <a:sym typeface="Symbol"/>
              </a:rPr>
              <a:t></a:t>
            </a:r>
            <a:r>
              <a:rPr kumimoji="1" lang="en-US" altLang="ja-JP" sz="3200" baseline="30000" dirty="0" smtClean="0">
                <a:sym typeface="Symbol"/>
              </a:rPr>
              <a:t>+</a:t>
            </a:r>
            <a:endParaRPr kumimoji="1" lang="ja-JP" altLang="en-US" sz="3200" baseline="30000" dirty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2011/6/30</a:t>
            </a:r>
            <a:endParaRPr kumimoji="1" lang="ja-JP" altLang="en-US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B5A0-CCAB-48AE-BC32-6BEE633FF048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hiromi\Documents\2011doc\g-2\June28\typ11-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16629"/>
            <a:ext cx="3642814" cy="5720683"/>
          </a:xfrm>
          <a:prstGeom prst="rect">
            <a:avLst/>
          </a:prstGeom>
          <a:noFill/>
        </p:spPr>
      </p:pic>
      <p:pic>
        <p:nvPicPr>
          <p:cNvPr id="5122" name="Picture 2" descr="C:\Users\hiromi\Documents\2011doc\g-2\June28\samp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596" y="38708"/>
            <a:ext cx="4065388" cy="6384293"/>
          </a:xfrm>
          <a:prstGeom prst="rect">
            <a:avLst/>
          </a:prstGeom>
          <a:noFill/>
        </p:spPr>
      </p:pic>
      <p:sp>
        <p:nvSpPr>
          <p:cNvPr id="36" name="日付プレースホルダ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2011/6/30</a:t>
            </a:r>
            <a:endParaRPr kumimoji="1" lang="ja-JP" altLang="en-US"/>
          </a:p>
        </p:txBody>
      </p:sp>
      <p:sp>
        <p:nvSpPr>
          <p:cNvPr id="37" name="スライド番号プレースホルダ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EDB3D-ED4E-4E17-9F0D-E985EB69FEB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32" name="角丸四角形吹き出し 31"/>
          <p:cNvSpPr/>
          <p:nvPr/>
        </p:nvSpPr>
        <p:spPr>
          <a:xfrm>
            <a:off x="4355976" y="5869721"/>
            <a:ext cx="3816424" cy="871647"/>
          </a:xfrm>
          <a:prstGeom prst="wedgeRoundRectCallout">
            <a:avLst>
              <a:gd name="adj1" fmla="val 61"/>
              <a:gd name="adj2" fmla="val -89256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355976" y="5941729"/>
            <a:ext cx="4392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ym typeface="Symbol"/>
              </a:rPr>
              <a:t>Base trajectory plus…</a:t>
            </a:r>
          </a:p>
          <a:p>
            <a:pPr lvl="1"/>
            <a:r>
              <a:rPr kumimoji="1" lang="ja-JP" altLang="en-US" sz="1400" dirty="0" smtClean="0">
                <a:sym typeface="Symbol"/>
              </a:rPr>
              <a:t></a:t>
            </a:r>
            <a:r>
              <a:rPr kumimoji="1" lang="en-US" altLang="ja-JP" sz="1400" dirty="0" smtClean="0">
                <a:sym typeface="Symbol"/>
              </a:rPr>
              <a:t>y=</a:t>
            </a:r>
            <a:r>
              <a:rPr lang="en-US" altLang="ja-JP" sz="1400" dirty="0">
                <a:sym typeface="Symbol"/>
              </a:rPr>
              <a:t>  </a:t>
            </a:r>
            <a:r>
              <a:rPr lang="en-US" altLang="ja-JP" sz="1400" dirty="0" smtClean="0">
                <a:sym typeface="Symbol"/>
              </a:rPr>
              <a:t>2</a:t>
            </a:r>
            <a:r>
              <a:rPr kumimoji="1" lang="en-US" altLang="ja-JP" sz="1400" dirty="0" smtClean="0">
                <a:sym typeface="Symbol"/>
              </a:rPr>
              <a:t>mm, </a:t>
            </a:r>
            <a:r>
              <a:rPr lang="en-US" altLang="ja-JP" sz="1400" dirty="0" smtClean="0">
                <a:sym typeface="Symbol"/>
              </a:rPr>
              <a:t></a:t>
            </a:r>
            <a:r>
              <a:rPr lang="en-US" altLang="ja-JP" sz="1400" dirty="0" err="1" smtClean="0">
                <a:sym typeface="Symbol"/>
              </a:rPr>
              <a:t>Vy</a:t>
            </a:r>
            <a:r>
              <a:rPr lang="en-US" altLang="ja-JP" sz="1400" dirty="0" smtClean="0">
                <a:sym typeface="Symbol"/>
              </a:rPr>
              <a:t>/</a:t>
            </a:r>
            <a:r>
              <a:rPr lang="en-US" altLang="ja-JP" sz="1400" dirty="0" err="1" smtClean="0">
                <a:sym typeface="Symbol"/>
              </a:rPr>
              <a:t>Vy</a:t>
            </a:r>
            <a:r>
              <a:rPr lang="en-US" altLang="ja-JP" sz="1400" dirty="0" smtClean="0">
                <a:sym typeface="Symbol"/>
              </a:rPr>
              <a:t>=</a:t>
            </a:r>
            <a:r>
              <a:rPr lang="en-US" altLang="ja-JP" sz="1400" dirty="0">
                <a:sym typeface="Symbol"/>
              </a:rPr>
              <a:t>  </a:t>
            </a:r>
            <a:r>
              <a:rPr lang="en-US" altLang="ja-JP" sz="1400" dirty="0" smtClean="0">
                <a:sym typeface="Symbol"/>
              </a:rPr>
              <a:t>3E-3 (~</a:t>
            </a:r>
            <a:r>
              <a:rPr lang="en-US" altLang="ja-JP" sz="1400" dirty="0">
                <a:sym typeface="Symbol"/>
              </a:rPr>
              <a:t>  </a:t>
            </a:r>
            <a:r>
              <a:rPr lang="en-US" altLang="ja-JP" sz="1400" dirty="0" smtClean="0">
                <a:sym typeface="Symbol"/>
              </a:rPr>
              <a:t>10rad)</a:t>
            </a:r>
          </a:p>
          <a:p>
            <a:pPr lvl="1"/>
            <a:r>
              <a:rPr kumimoji="1" lang="en-US" altLang="ja-JP" sz="1400" dirty="0" smtClean="0">
                <a:sym typeface="Symbol"/>
              </a:rPr>
              <a:t>R=20mm, </a:t>
            </a:r>
            <a:r>
              <a:rPr lang="en-US" altLang="ja-JP" sz="1400" dirty="0" smtClean="0">
                <a:sym typeface="Symbol"/>
              </a:rPr>
              <a:t>=0.3rad</a:t>
            </a:r>
            <a:endParaRPr kumimoji="1" lang="ja-JP" altLang="en-US" sz="1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948264" y="16195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ym typeface="Symbol"/>
              </a:rPr>
              <a:t>y, </a:t>
            </a:r>
            <a:r>
              <a:rPr lang="en-US" altLang="ja-JP" dirty="0" err="1" smtClean="0">
                <a:sym typeface="Symbol"/>
              </a:rPr>
              <a:t>Vy</a:t>
            </a:r>
            <a:endParaRPr kumimoji="1" lang="ja-JP" altLang="en-US" dirty="0"/>
          </a:p>
        </p:txBody>
      </p:sp>
      <p:cxnSp>
        <p:nvCxnSpPr>
          <p:cNvPr id="39" name="直線矢印コネクタ 38"/>
          <p:cNvCxnSpPr/>
          <p:nvPr/>
        </p:nvCxnSpPr>
        <p:spPr>
          <a:xfrm rot="10800000" flipV="1">
            <a:off x="6876256" y="1835532"/>
            <a:ext cx="144016" cy="2473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7452320" y="19888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ym typeface="Symbol"/>
              </a:rPr>
              <a:t></a:t>
            </a:r>
            <a:endParaRPr kumimoji="1" lang="ja-JP" altLang="en-US" dirty="0"/>
          </a:p>
        </p:txBody>
      </p:sp>
      <p:cxnSp>
        <p:nvCxnSpPr>
          <p:cNvPr id="43" name="直線矢印コネクタ 42"/>
          <p:cNvCxnSpPr/>
          <p:nvPr/>
        </p:nvCxnSpPr>
        <p:spPr>
          <a:xfrm rot="10800000" flipV="1">
            <a:off x="7092280" y="2132856"/>
            <a:ext cx="432048" cy="22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6012160" y="226758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ym typeface="Symbol"/>
              </a:rPr>
              <a:t>R</a:t>
            </a:r>
            <a:endParaRPr kumimoji="1" lang="ja-JP" altLang="en-US" dirty="0"/>
          </a:p>
        </p:txBody>
      </p:sp>
      <p:cxnSp>
        <p:nvCxnSpPr>
          <p:cNvPr id="46" name="直線矢印コネクタ 45"/>
          <p:cNvCxnSpPr/>
          <p:nvPr/>
        </p:nvCxnSpPr>
        <p:spPr>
          <a:xfrm flipV="1">
            <a:off x="6372200" y="2267580"/>
            <a:ext cx="433636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四角形吹き出し 19"/>
          <p:cNvSpPr/>
          <p:nvPr/>
        </p:nvSpPr>
        <p:spPr>
          <a:xfrm>
            <a:off x="6156176" y="188640"/>
            <a:ext cx="2808312" cy="936104"/>
          </a:xfrm>
          <a:prstGeom prst="wedgeRectCallout">
            <a:avLst>
              <a:gd name="adj1" fmla="val -39771"/>
              <a:gd name="adj2" fmla="val 894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/>
              <a:t>Slice basic trajectory and get step numbers (=time) at Y=150cm, 145cm,……0cm</a:t>
            </a:r>
            <a:endParaRPr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15616" y="908720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Solenoid field</a:t>
            </a:r>
          </a:p>
          <a:p>
            <a:r>
              <a:rPr kumimoji="1" lang="en-US" altLang="ja-JP" sz="2400" dirty="0" smtClean="0">
                <a:sym typeface="Wingdings" pitchFamily="2" charset="2"/>
              </a:rPr>
              <a:t></a:t>
            </a:r>
            <a:r>
              <a:rPr kumimoji="1" lang="en-US" altLang="ja-JP" sz="2400" b="1" dirty="0" smtClean="0">
                <a:solidFill>
                  <a:srgbClr val="FF0000"/>
                </a:solidFill>
                <a:sym typeface="Wingdings" pitchFamily="2" charset="2"/>
              </a:rPr>
              <a:t>A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big focusing field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iromi\Documents\2011doc\g-2\June28\typ11_the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60648"/>
            <a:ext cx="3312368" cy="5314831"/>
          </a:xfrm>
          <a:prstGeom prst="rect">
            <a:avLst/>
          </a:prstGeom>
          <a:noFill/>
        </p:spPr>
      </p:pic>
      <p:pic>
        <p:nvPicPr>
          <p:cNvPr id="6147" name="Picture 3" descr="C:\Users\hiromi\Documents\2011doc\g-2\June28\typ12_Yv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32656"/>
            <a:ext cx="3456384" cy="5427913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4788024" y="105273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ym typeface="Symbol"/>
              </a:rPr>
              <a:t>y, </a:t>
            </a:r>
            <a:r>
              <a:rPr lang="en-US" altLang="ja-JP" sz="2400" dirty="0" err="1" smtClean="0">
                <a:sym typeface="Symbol"/>
              </a:rPr>
              <a:t>Vy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75656" y="908720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ym typeface="Symbol"/>
              </a:rPr>
              <a:t></a:t>
            </a: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15616" y="188640"/>
            <a:ext cx="6624736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Sliced trajectories by step number (=time)</a:t>
            </a:r>
            <a:endParaRPr kumimoji="1" lang="ja-JP" altLang="en-US" sz="2800" dirty="0"/>
          </a:p>
        </p:txBody>
      </p:sp>
      <p:sp>
        <p:nvSpPr>
          <p:cNvPr id="10" name="角丸四角形吹き出し 9"/>
          <p:cNvSpPr/>
          <p:nvPr/>
        </p:nvSpPr>
        <p:spPr>
          <a:xfrm>
            <a:off x="646244" y="5805264"/>
            <a:ext cx="1944216" cy="648072"/>
          </a:xfrm>
          <a:prstGeom prst="wedgeRoundRectCallout">
            <a:avLst>
              <a:gd name="adj1" fmla="val 3657"/>
              <a:gd name="adj2" fmla="val -184205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88224" y="580526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ym typeface="Symbol"/>
              </a:rPr>
              <a:t>Base trajectory plus…</a:t>
            </a:r>
          </a:p>
          <a:p>
            <a:pPr lvl="1"/>
            <a:r>
              <a:rPr kumimoji="1" lang="en-US" altLang="ja-JP" sz="1600" dirty="0" smtClean="0">
                <a:sym typeface="Symbol"/>
              </a:rPr>
              <a:t>R=20mm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1560" y="587727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ym typeface="Symbol"/>
              </a:rPr>
              <a:t>Base trajectory plus…</a:t>
            </a:r>
          </a:p>
          <a:p>
            <a:pPr lvl="1"/>
            <a:r>
              <a:rPr lang="en-US" altLang="ja-JP" sz="1600" dirty="0" smtClean="0">
                <a:sym typeface="Symbol"/>
              </a:rPr>
              <a:t>=0.3rad</a:t>
            </a:r>
            <a:endParaRPr kumimoji="1"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59832" y="5766355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ym typeface="Symbol"/>
              </a:rPr>
              <a:t>Base trajectory plus…</a:t>
            </a:r>
          </a:p>
          <a:p>
            <a:pPr lvl="1"/>
            <a:r>
              <a:rPr kumimoji="1" lang="ja-JP" altLang="en-US" sz="1600" dirty="0" smtClean="0">
                <a:sym typeface="Symbol"/>
              </a:rPr>
              <a:t></a:t>
            </a:r>
            <a:r>
              <a:rPr kumimoji="1" lang="en-US" altLang="ja-JP" sz="1600" dirty="0" smtClean="0">
                <a:sym typeface="Symbol"/>
              </a:rPr>
              <a:t>y=</a:t>
            </a:r>
            <a:r>
              <a:rPr lang="en-US" altLang="ja-JP" sz="1600" dirty="0">
                <a:sym typeface="Symbol"/>
              </a:rPr>
              <a:t>  2</a:t>
            </a:r>
            <a:r>
              <a:rPr kumimoji="1" lang="en-US" altLang="ja-JP" sz="1600" dirty="0" smtClean="0">
                <a:sym typeface="Symbol"/>
              </a:rPr>
              <a:t>mm</a:t>
            </a:r>
          </a:p>
          <a:p>
            <a:pPr lvl="1"/>
            <a:r>
              <a:rPr lang="en-US" altLang="ja-JP" sz="1600" dirty="0" smtClean="0">
                <a:sym typeface="Symbol"/>
              </a:rPr>
              <a:t></a:t>
            </a:r>
            <a:r>
              <a:rPr lang="en-US" altLang="ja-JP" sz="1600" dirty="0" err="1" smtClean="0">
                <a:sym typeface="Symbol"/>
              </a:rPr>
              <a:t>Vy</a:t>
            </a:r>
            <a:r>
              <a:rPr lang="en-US" altLang="ja-JP" sz="1600" dirty="0" smtClean="0">
                <a:sym typeface="Symbol"/>
              </a:rPr>
              <a:t>/</a:t>
            </a:r>
            <a:r>
              <a:rPr lang="en-US" altLang="ja-JP" sz="1600" dirty="0" err="1" smtClean="0">
                <a:sym typeface="Symbol"/>
              </a:rPr>
              <a:t>Vy</a:t>
            </a:r>
            <a:r>
              <a:rPr lang="en-US" altLang="ja-JP" sz="1600" dirty="0" smtClean="0">
                <a:sym typeface="Symbol"/>
              </a:rPr>
              <a:t>=</a:t>
            </a:r>
            <a:r>
              <a:rPr lang="en-US" altLang="ja-JP" sz="1600" dirty="0">
                <a:sym typeface="Symbol"/>
              </a:rPr>
              <a:t>  </a:t>
            </a:r>
            <a:r>
              <a:rPr lang="en-US" altLang="ja-JP" sz="1600" dirty="0" smtClean="0">
                <a:sym typeface="Symbol"/>
              </a:rPr>
              <a:t>3E-3 (~</a:t>
            </a:r>
            <a:r>
              <a:rPr lang="en-US" altLang="ja-JP" sz="1600" dirty="0">
                <a:sym typeface="Symbol"/>
              </a:rPr>
              <a:t>  </a:t>
            </a:r>
            <a:r>
              <a:rPr lang="en-US" altLang="ja-JP" sz="1600" dirty="0" smtClean="0">
                <a:sym typeface="Symbol"/>
              </a:rPr>
              <a:t>10rad)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3059832" y="5733256"/>
            <a:ext cx="3096344" cy="864096"/>
          </a:xfrm>
          <a:prstGeom prst="wedgeRoundRectCallout">
            <a:avLst>
              <a:gd name="adj1" fmla="val -7192"/>
              <a:gd name="adj2" fmla="val -132374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8" name="Picture 4" descr="C:\Users\hiromi\Documents\2011doc\g-2\June28\typ13_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836712"/>
            <a:ext cx="2987824" cy="4692086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7524328" y="141277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ym typeface="Symbol"/>
              </a:rPr>
              <a:t>R</a:t>
            </a:r>
            <a:endParaRPr kumimoji="1" lang="ja-JP" altLang="en-US" sz="2400" dirty="0"/>
          </a:p>
        </p:txBody>
      </p:sp>
      <p:sp>
        <p:nvSpPr>
          <p:cNvPr id="17" name="角丸四角形吹き出し 16"/>
          <p:cNvSpPr/>
          <p:nvPr/>
        </p:nvSpPr>
        <p:spPr>
          <a:xfrm>
            <a:off x="6588224" y="5805264"/>
            <a:ext cx="1944216" cy="648072"/>
          </a:xfrm>
          <a:prstGeom prst="wedgeRoundRectCallout">
            <a:avLst>
              <a:gd name="adj1" fmla="val -9301"/>
              <a:gd name="adj2" fmla="val -185645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日付プレースホルダ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2011/6/30</a:t>
            </a:r>
            <a:endParaRPr kumimoji="1" lang="ja-JP" altLang="en-US"/>
          </a:p>
        </p:txBody>
      </p:sp>
      <p:sp>
        <p:nvSpPr>
          <p:cNvPr id="19" name="スライド番号プレースホル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B5A0-CCAB-48AE-BC32-6BEE633FF04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0"/>
            <a:ext cx="7776864" cy="76470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Next step for beam injection study</a:t>
            </a:r>
            <a:endParaRPr kumimoji="1" lang="ja-JP" altLang="en-US" dirty="0"/>
          </a:p>
        </p:txBody>
      </p:sp>
      <p:pic>
        <p:nvPicPr>
          <p:cNvPr id="9" name="Picture 3" descr="C:\Users\hiromi\Documents\2011doc\g-2\June28\typ11-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618" y="1164701"/>
            <a:ext cx="3642814" cy="5720683"/>
          </a:xfrm>
          <a:prstGeom prst="rect">
            <a:avLst/>
          </a:prstGeom>
          <a:noFill/>
          <a:ln>
            <a:noFill/>
            <a:prstDash val="dash"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85" y="700797"/>
            <a:ext cx="4032448" cy="585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線コネクタ 11"/>
          <p:cNvCxnSpPr/>
          <p:nvPr/>
        </p:nvCxnSpPr>
        <p:spPr>
          <a:xfrm flipV="1">
            <a:off x="3419872" y="2188842"/>
            <a:ext cx="2376264" cy="2535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131840" y="226085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145cm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 flipV="1">
            <a:off x="3131840" y="1972818"/>
            <a:ext cx="2376264" cy="2535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275856" y="165679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150cm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995936" y="572487"/>
            <a:ext cx="5148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en-US" altLang="ja-JP" dirty="0" smtClean="0"/>
              <a:t>Study fine slices inside a tunnel: 145 &lt; y &lt;180cm 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dirty="0" smtClean="0"/>
              <a:t>Straight but cone shape tunnel?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dirty="0" smtClean="0"/>
              <a:t>Estimate </a:t>
            </a:r>
            <a:r>
              <a:rPr lang="en-US" altLang="ja-JP" dirty="0" err="1" smtClean="0"/>
              <a:t>emittance</a:t>
            </a:r>
            <a:r>
              <a:rPr lang="en-US" altLang="ja-JP" dirty="0" smtClean="0"/>
              <a:t> in the field “free” space (y&gt;=150cm) and pass parameters to LINAC team</a:t>
            </a:r>
            <a:endParaRPr kumimoji="1" lang="ja-JP" altLang="en-US" dirty="0"/>
          </a:p>
        </p:txBody>
      </p:sp>
      <p:sp>
        <p:nvSpPr>
          <p:cNvPr id="24" name="日付プレースホルダ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2011/6/30</a:t>
            </a:r>
            <a:endParaRPr kumimoji="1" lang="ja-JP" altLang="en-US"/>
          </a:p>
        </p:txBody>
      </p:sp>
      <p:sp>
        <p:nvSpPr>
          <p:cNvPr id="25" name="スライド番号プレースホル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B5A0-CCAB-48AE-BC32-6BEE633FF048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平行四辺形 36"/>
          <p:cNvSpPr/>
          <p:nvPr/>
        </p:nvSpPr>
        <p:spPr>
          <a:xfrm>
            <a:off x="646113" y="3847605"/>
            <a:ext cx="3167062" cy="2087562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50" y="1385392"/>
            <a:ext cx="3082925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直線コネクタ 39"/>
          <p:cNvCxnSpPr/>
          <p:nvPr/>
        </p:nvCxnSpPr>
        <p:spPr>
          <a:xfrm rot="5400000" flipH="1" flipV="1">
            <a:off x="383381" y="4867574"/>
            <a:ext cx="993775" cy="2492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1004888" y="4495305"/>
            <a:ext cx="2889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3094038" y="4495305"/>
            <a:ext cx="5762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>
            <a:spLocks noChangeArrowheads="1"/>
          </p:cNvSpPr>
          <p:nvPr/>
        </p:nvSpPr>
        <p:spPr bwMode="auto">
          <a:xfrm>
            <a:off x="862012" y="5574805"/>
            <a:ext cx="21258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dirty="0" smtClean="0"/>
              <a:t>Beam storage plane</a:t>
            </a:r>
            <a:endParaRPr lang="ja-JP" altLang="en-US" b="1" dirty="0"/>
          </a:p>
        </p:txBody>
      </p:sp>
      <p:sp>
        <p:nvSpPr>
          <p:cNvPr id="44" name="平行四辺形 43"/>
          <p:cNvSpPr/>
          <p:nvPr/>
        </p:nvSpPr>
        <p:spPr>
          <a:xfrm>
            <a:off x="5148263" y="4457205"/>
            <a:ext cx="2952750" cy="1439862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5724525" y="4673105"/>
            <a:ext cx="1871663" cy="86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6" name="円弧 45"/>
          <p:cNvSpPr/>
          <p:nvPr/>
        </p:nvSpPr>
        <p:spPr>
          <a:xfrm>
            <a:off x="6300788" y="4817567"/>
            <a:ext cx="1079500" cy="574675"/>
          </a:xfrm>
          <a:prstGeom prst="arc">
            <a:avLst>
              <a:gd name="adj1" fmla="val 16200000"/>
              <a:gd name="adj2" fmla="val 1970122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7" name="テキスト ボックス 46"/>
          <p:cNvSpPr txBox="1">
            <a:spLocks noChangeArrowheads="1"/>
          </p:cNvSpPr>
          <p:nvPr/>
        </p:nvSpPr>
        <p:spPr bwMode="auto">
          <a:xfrm>
            <a:off x="5292725" y="5536705"/>
            <a:ext cx="172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 dirty="0" smtClean="0"/>
              <a:t>Storage plane</a:t>
            </a:r>
            <a:endParaRPr lang="ja-JP" altLang="en-US" b="1" dirty="0"/>
          </a:p>
        </p:txBody>
      </p:sp>
      <p:sp>
        <p:nvSpPr>
          <p:cNvPr id="48" name="テキスト ボックス 47"/>
          <p:cNvSpPr txBox="1">
            <a:spLocks noChangeArrowheads="1"/>
          </p:cNvSpPr>
          <p:nvPr/>
        </p:nvSpPr>
        <p:spPr bwMode="auto">
          <a:xfrm>
            <a:off x="5795963" y="4841380"/>
            <a:ext cx="1655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2-D orbit</a:t>
            </a:r>
            <a:endParaRPr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左中かっこ 48"/>
          <p:cNvSpPr/>
          <p:nvPr/>
        </p:nvSpPr>
        <p:spPr>
          <a:xfrm rot="10800000">
            <a:off x="3059113" y="4914405"/>
            <a:ext cx="288925" cy="43180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b="1" dirty="0"/>
          </a:p>
        </p:txBody>
      </p:sp>
      <p:sp>
        <p:nvSpPr>
          <p:cNvPr id="50" name="右矢印 49"/>
          <p:cNvSpPr/>
          <p:nvPr/>
        </p:nvSpPr>
        <p:spPr>
          <a:xfrm>
            <a:off x="4572000" y="4985842"/>
            <a:ext cx="936625" cy="360363"/>
          </a:xfrm>
          <a:prstGeom prst="rightArrow">
            <a:avLst>
              <a:gd name="adj1" fmla="val 50000"/>
              <a:gd name="adj2" fmla="val 1044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aphicFrame>
        <p:nvGraphicFramePr>
          <p:cNvPr id="33" name="Object 4"/>
          <p:cNvGraphicFramePr>
            <a:graphicFrameLocks noChangeAspect="1"/>
          </p:cNvGraphicFramePr>
          <p:nvPr/>
        </p:nvGraphicFramePr>
        <p:xfrm>
          <a:off x="7802563" y="4996955"/>
          <a:ext cx="504825" cy="671512"/>
        </p:xfrm>
        <a:graphic>
          <a:graphicData uri="http://schemas.openxmlformats.org/presentationml/2006/ole">
            <p:oleObj spid="_x0000_s14338" name="数式" r:id="rId4" imgW="152280" imgH="203040" progId="Equation.3">
              <p:embed/>
            </p:oleObj>
          </a:graphicData>
        </a:graphic>
      </p:graphicFrame>
      <p:cxnSp>
        <p:nvCxnSpPr>
          <p:cNvPr id="34" name="直線矢印コネクタ 33"/>
          <p:cNvCxnSpPr/>
          <p:nvPr/>
        </p:nvCxnSpPr>
        <p:spPr>
          <a:xfrm rot="5400000" flipH="1" flipV="1">
            <a:off x="7422357" y="5102523"/>
            <a:ext cx="6477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5" descr="C:\Users\ingo\AppData\Local\Microsoft\Windows\Temporary Internet Files\Content.IE5\MYIQ32GT\MP90043924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5675" y="4554042"/>
            <a:ext cx="12207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直線コネクタ 35"/>
          <p:cNvCxnSpPr/>
          <p:nvPr/>
        </p:nvCxnSpPr>
        <p:spPr>
          <a:xfrm rot="5400000">
            <a:off x="2756694" y="5021561"/>
            <a:ext cx="1441450" cy="3603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>
            <a:spLocks noChangeArrowheads="1"/>
          </p:cNvSpPr>
          <p:nvPr/>
        </p:nvSpPr>
        <p:spPr bwMode="auto">
          <a:xfrm>
            <a:off x="3347864" y="5345832"/>
            <a:ext cx="1800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Vertical Kick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5150" name="スライド番号プレースホルダ 6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1F1FF3-2B76-4450-A9B1-5B6A7724A051}" type="slidenum">
              <a:rPr lang="en-US" altLang="ja-JP" smtClean="0">
                <a:ea typeface="ＭＳ Ｐゴシック" charset="-128"/>
              </a:rPr>
              <a:pPr/>
              <a:t>9</a:t>
            </a:fld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62" name="角丸四角形吹き出し 61"/>
          <p:cNvSpPr/>
          <p:nvPr/>
        </p:nvSpPr>
        <p:spPr>
          <a:xfrm>
            <a:off x="4283968" y="89248"/>
            <a:ext cx="4752528" cy="3960440"/>
          </a:xfrm>
          <a:prstGeom prst="wedgeRoundRectCallout">
            <a:avLst>
              <a:gd name="adj1" fmla="val -50479"/>
              <a:gd name="adj2" fmla="val 6516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33264"/>
            <a:ext cx="4200327" cy="363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タイトル 1"/>
          <p:cNvSpPr txBox="1">
            <a:spLocks/>
          </p:cNvSpPr>
          <p:nvPr/>
        </p:nvSpPr>
        <p:spPr>
          <a:xfrm>
            <a:off x="179512" y="53752"/>
            <a:ext cx="404279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Kicker update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タイトル 1"/>
          <p:cNvSpPr txBox="1">
            <a:spLocks/>
          </p:cNvSpPr>
          <p:nvPr/>
        </p:nvSpPr>
        <p:spPr>
          <a:xfrm>
            <a:off x="0" y="698401"/>
            <a:ext cx="4427984" cy="7143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3200" u="sng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Stop the vertical motion by pulsed radial field</a:t>
            </a:r>
            <a:endParaRPr lang="ja-JP" altLang="en-US" sz="3200" u="sng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5" name="日付プレースホルダ 6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2011/6/30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399183" y="5877272"/>
            <a:ext cx="4917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dirty="0" smtClean="0"/>
              <a:t>Radial  magnetic field ;Br=B</a:t>
            </a:r>
            <a:r>
              <a:rPr lang="en-US" altLang="ja-JP" baseline="-25000" dirty="0" smtClean="0"/>
              <a:t>0</a:t>
            </a:r>
            <a:r>
              <a:rPr lang="en-US" altLang="ja-JP" dirty="0" smtClean="0"/>
              <a:t>sin</a:t>
            </a:r>
            <a:r>
              <a:rPr lang="en-US" altLang="ja-JP" dirty="0" smtClean="0">
                <a:sym typeface="Symbol"/>
              </a:rPr>
              <a:t></a:t>
            </a:r>
            <a:r>
              <a:rPr lang="en-US" altLang="ja-JP" baseline="-25000" dirty="0" smtClean="0">
                <a:sym typeface="Symbol"/>
              </a:rPr>
              <a:t>kick</a:t>
            </a:r>
            <a:r>
              <a:rPr lang="en-US" altLang="ja-JP" dirty="0" smtClean="0">
                <a:sym typeface="Symbol"/>
              </a:rPr>
              <a:t>t</a:t>
            </a:r>
            <a:endParaRPr kumimoji="1" lang="en-US" altLang="ja-JP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dirty="0" err="1" smtClean="0"/>
              <a:t>T</a:t>
            </a:r>
            <a:r>
              <a:rPr lang="en-US" altLang="ja-JP" baseline="-25000" dirty="0" err="1" smtClean="0">
                <a:sym typeface="Symbol"/>
              </a:rPr>
              <a:t>kick</a:t>
            </a:r>
            <a:r>
              <a:rPr lang="en-US" altLang="ja-JP" dirty="0" smtClean="0"/>
              <a:t>/2= ~</a:t>
            </a:r>
            <a:r>
              <a:rPr lang="en-US" altLang="ja-JP" dirty="0" smtClean="0"/>
              <a:t>150nsec</a:t>
            </a:r>
            <a:endParaRPr lang="en-US" altLang="ja-JP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dirty="0" smtClean="0"/>
              <a:t>Peak field B</a:t>
            </a:r>
            <a:r>
              <a:rPr lang="en-US" altLang="ja-JP" baseline="-25000" dirty="0" smtClean="0"/>
              <a:t>0</a:t>
            </a:r>
            <a:r>
              <a:rPr lang="en-US" altLang="ja-JP" dirty="0" smtClean="0"/>
              <a:t>=</a:t>
            </a:r>
            <a:r>
              <a:rPr kumimoji="1" lang="en-US" altLang="ja-JP" dirty="0" smtClean="0"/>
              <a:t>1.5</a:t>
            </a:r>
            <a:r>
              <a:rPr lang="ja-JP" altLang="en-US" dirty="0" smtClean="0"/>
              <a:t> </a:t>
            </a:r>
            <a:r>
              <a:rPr lang="en-US" altLang="ja-JP" dirty="0" smtClean="0"/>
              <a:t>gauss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1321</Words>
  <Application>Microsoft Office PowerPoint</Application>
  <PresentationFormat>画面に合わせる (4:3)</PresentationFormat>
  <Paragraphs>315</Paragraphs>
  <Slides>28</Slides>
  <Notes>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0" baseType="lpstr">
      <vt:lpstr>Office テーマ</vt:lpstr>
      <vt:lpstr>数式</vt:lpstr>
      <vt:lpstr>スライド 1</vt:lpstr>
      <vt:lpstr>スライド 2</vt:lpstr>
      <vt:lpstr>How to find a trajectory for a bunch of muons?</vt:lpstr>
      <vt:lpstr>More pictures!</vt:lpstr>
      <vt:lpstr>How about the other side?</vt:lpstr>
      <vt:lpstr>スライド 6</vt:lpstr>
      <vt:lpstr>スライド 7</vt:lpstr>
      <vt:lpstr>Next step for beam injection study</vt:lpstr>
      <vt:lpstr>スライド 9</vt:lpstr>
      <vt:lpstr>Prototype kicker is ready by the end of July!</vt:lpstr>
      <vt:lpstr>Kicker field</vt:lpstr>
      <vt:lpstr>Activities for second half of 2011</vt:lpstr>
      <vt:lpstr>Need weak focus in the storage area!</vt:lpstr>
      <vt:lpstr>How much field is needed?</vt:lpstr>
      <vt:lpstr>How much field is needed?</vt:lpstr>
      <vt:lpstr>New activity</vt:lpstr>
      <vt:lpstr>backup</vt:lpstr>
      <vt:lpstr>Field inside beam tunnel</vt:lpstr>
      <vt:lpstr>Spin equation (T-BMT equation + EDM)</vt:lpstr>
      <vt:lpstr>How to control the beam into the storage region and how to keep it?</vt:lpstr>
      <vt:lpstr>How to get peak field of kick?</vt:lpstr>
      <vt:lpstr>How much (vertical) volume,  which has an unique spatial BR distribution, with a given kick time period?</vt:lpstr>
      <vt:lpstr>Analytic approach and simulation are consistent</vt:lpstr>
      <vt:lpstr>Vertical kicker (ver.1)</vt:lpstr>
      <vt:lpstr>Requirements for Kicker</vt:lpstr>
      <vt:lpstr>Kicker circuit and eddy current study</vt:lpstr>
      <vt:lpstr>Ver.1 type Kick field @r=33.3cm</vt:lpstr>
      <vt:lpstr>Acceptable beam parameters for sample weak field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Injection and Kicker</dc:title>
  <dc:creator>hiromi</dc:creator>
  <cp:lastModifiedBy>hiromi</cp:lastModifiedBy>
  <cp:revision>59</cp:revision>
  <dcterms:created xsi:type="dcterms:W3CDTF">2011-06-28T04:47:01Z</dcterms:created>
  <dcterms:modified xsi:type="dcterms:W3CDTF">2011-06-30T00:37:10Z</dcterms:modified>
</cp:coreProperties>
</file>