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9" r:id="rId2"/>
    <p:sldId id="260" r:id="rId3"/>
    <p:sldId id="256" r:id="rId4"/>
    <p:sldId id="261" r:id="rId5"/>
    <p:sldId id="262" r:id="rId6"/>
    <p:sldId id="263" r:id="rId7"/>
    <p:sldId id="264" r:id="rId8"/>
    <p:sldId id="257" r:id="rId9"/>
    <p:sldId id="265" r:id="rId10"/>
    <p:sldId id="267" r:id="rId11"/>
    <p:sldId id="268" r:id="rId12"/>
    <p:sldId id="269" r:id="rId13"/>
  </p:sldIdLst>
  <p:sldSz cx="9144000" cy="6858000" type="screen4x3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234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D31A49-003C-4A5C-B261-1E650C5463C9}" type="datetimeFigureOut">
              <a:rPr kumimoji="1" lang="ja-JP" altLang="en-US" smtClean="0"/>
              <a:pPr/>
              <a:t>2024/2/23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146008-10A3-40DB-9D14-72A58B34EE8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7C69-0F33-4604-B4AB-87CA279D1696}" type="datetime1">
              <a:rPr kumimoji="1" lang="ja-JP" altLang="en-US" smtClean="0"/>
              <a:pPr/>
              <a:t>2024/2/23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C8EC-181A-409A-B34F-5BA89EC41E5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7D3AE-EEDC-4463-AB29-DA4EF07E2280}" type="datetime1">
              <a:rPr kumimoji="1" lang="ja-JP" altLang="en-US" smtClean="0"/>
              <a:pPr/>
              <a:t>2024/2/23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C8EC-181A-409A-B34F-5BA89EC41E5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56E43-668E-460E-A110-8FE05116E042}" type="datetime1">
              <a:rPr kumimoji="1" lang="ja-JP" altLang="en-US" smtClean="0"/>
              <a:pPr/>
              <a:t>2024/2/23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C8EC-181A-409A-B34F-5BA89EC41E5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B7C88-9951-424C-9F2D-43317DF559A8}" type="datetime1">
              <a:rPr kumimoji="1" lang="ja-JP" altLang="en-US" smtClean="0"/>
              <a:pPr/>
              <a:t>2024/2/23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C8EC-181A-409A-B34F-5BA89EC41E5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89399-B06F-45F0-A5BE-65E5A1997A08}" type="datetime1">
              <a:rPr kumimoji="1" lang="ja-JP" altLang="en-US" smtClean="0"/>
              <a:pPr/>
              <a:t>2024/2/23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C8EC-181A-409A-B34F-5BA89EC41E5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05C28-6868-4F7B-AB80-2963A0F99091}" type="datetime1">
              <a:rPr kumimoji="1" lang="ja-JP" altLang="en-US" smtClean="0"/>
              <a:pPr/>
              <a:t>2024/2/23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C8EC-181A-409A-B34F-5BA89EC41E5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6D6CA-BAA0-4CE6-BE46-AD2D3111CD0F}" type="datetime1">
              <a:rPr kumimoji="1" lang="ja-JP" altLang="en-US" smtClean="0"/>
              <a:pPr/>
              <a:t>2024/2/23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C8EC-181A-409A-B34F-5BA89EC41E5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8BF64-4EEB-40A4-A2DE-005F70065077}" type="datetime1">
              <a:rPr kumimoji="1" lang="ja-JP" altLang="en-US" smtClean="0"/>
              <a:pPr/>
              <a:t>2024/2/23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C8EC-181A-409A-B34F-5BA89EC41E5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CC19-F85E-446C-91CD-C9DF02F788FB}" type="datetime1">
              <a:rPr kumimoji="1" lang="ja-JP" altLang="en-US" smtClean="0"/>
              <a:pPr/>
              <a:t>2024/2/23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C8EC-181A-409A-B34F-5BA89EC41E5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D939E-990D-4E23-9C52-BAC1568D3383}" type="datetime1">
              <a:rPr kumimoji="1" lang="ja-JP" altLang="en-US" smtClean="0"/>
              <a:pPr/>
              <a:t>2024/2/23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C8EC-181A-409A-B34F-5BA89EC41E5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2CE02-60A8-4D69-98AD-41503039C09E}" type="datetime1">
              <a:rPr kumimoji="1" lang="ja-JP" altLang="en-US" smtClean="0"/>
              <a:pPr/>
              <a:t>2024/2/23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C8EC-181A-409A-B34F-5BA89EC41E5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4D85C-D801-40D3-9901-50A9FD3879C0}" type="datetime1">
              <a:rPr kumimoji="1" lang="ja-JP" altLang="en-US" smtClean="0"/>
              <a:pPr/>
              <a:t>2024/2/23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DC8EC-181A-409A-B34F-5BA89EC41E5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7" Type="http://schemas.openxmlformats.org/officeDocument/2006/relationships/image" Target="../media/image27.gi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6.gif"/><Relationship Id="rId5" Type="http://schemas.openxmlformats.org/officeDocument/2006/relationships/image" Target="../media/image25.wmf"/><Relationship Id="rId4" Type="http://schemas.openxmlformats.org/officeDocument/2006/relationships/oleObject" Target="../embeddings/oleObject7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gif"/><Relationship Id="rId13" Type="http://schemas.openxmlformats.org/officeDocument/2006/relationships/image" Target="../media/image34.wmf"/><Relationship Id="rId3" Type="http://schemas.openxmlformats.org/officeDocument/2006/relationships/oleObject" Target="../embeddings/oleObject8.bin"/><Relationship Id="rId7" Type="http://schemas.openxmlformats.org/officeDocument/2006/relationships/image" Target="../media/image30.gif"/><Relationship Id="rId12" Type="http://schemas.openxmlformats.org/officeDocument/2006/relationships/oleObject" Target="../embeddings/oleObject11.bin"/><Relationship Id="rId17" Type="http://schemas.openxmlformats.org/officeDocument/2006/relationships/image" Target="../media/image36.wmf"/><Relationship Id="rId2" Type="http://schemas.openxmlformats.org/officeDocument/2006/relationships/image" Target="../media/image23.gif"/><Relationship Id="rId16" Type="http://schemas.openxmlformats.org/officeDocument/2006/relationships/oleObject" Target="../embeddings/oleObject13.bin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9.wmf"/><Relationship Id="rId11" Type="http://schemas.openxmlformats.org/officeDocument/2006/relationships/image" Target="../media/image33.wmf"/><Relationship Id="rId5" Type="http://schemas.openxmlformats.org/officeDocument/2006/relationships/oleObject" Target="../embeddings/oleObject9.bin"/><Relationship Id="rId15" Type="http://schemas.openxmlformats.org/officeDocument/2006/relationships/image" Target="../media/image35.wmf"/><Relationship Id="rId10" Type="http://schemas.openxmlformats.org/officeDocument/2006/relationships/oleObject" Target="../embeddings/oleObject10.bin"/><Relationship Id="rId4" Type="http://schemas.openxmlformats.org/officeDocument/2006/relationships/image" Target="../media/image28.wmf"/><Relationship Id="rId9" Type="http://schemas.openxmlformats.org/officeDocument/2006/relationships/image" Target="../media/image32.gif"/><Relationship Id="rId14" Type="http://schemas.openxmlformats.org/officeDocument/2006/relationships/oleObject" Target="../embeddings/oleObject12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2.wmf"/><Relationship Id="rId7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5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gif"/><Relationship Id="rId4" Type="http://schemas.openxmlformats.org/officeDocument/2006/relationships/image" Target="../media/image19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/>
          <p:cNvGrpSpPr/>
          <p:nvPr/>
        </p:nvGrpSpPr>
        <p:grpSpPr>
          <a:xfrm>
            <a:off x="7812360" y="4797152"/>
            <a:ext cx="1331640" cy="1459324"/>
            <a:chOff x="7092280" y="4653136"/>
            <a:chExt cx="1819920" cy="2035388"/>
          </a:xfrm>
        </p:grpSpPr>
        <p:pic>
          <p:nvPicPr>
            <p:cNvPr id="4" name="Picture 2" descr="C:\Users\hiromi\Desktop\龍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092280" y="4653136"/>
              <a:ext cx="1819920" cy="1819920"/>
            </a:xfrm>
            <a:prstGeom prst="rect">
              <a:avLst/>
            </a:prstGeom>
            <a:noFill/>
          </p:spPr>
        </p:pic>
        <p:sp>
          <p:nvSpPr>
            <p:cNvPr id="5" name="正方形/長方形 4"/>
            <p:cNvSpPr/>
            <p:nvPr/>
          </p:nvSpPr>
          <p:spPr>
            <a:xfrm>
              <a:off x="7308304" y="6165304"/>
              <a:ext cx="1392388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altLang="ja-JP" sz="2800" b="1" cap="all" spc="0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</a:rPr>
                <a:t>SIT48</a:t>
              </a:r>
              <a:endParaRPr lang="ja-JP" altLang="en-US" sz="28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</p:grpSp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107504" y="0"/>
            <a:ext cx="8589640" cy="1143000"/>
          </a:xfrm>
        </p:spPr>
        <p:txBody>
          <a:bodyPr>
            <a:noAutofit/>
          </a:bodyPr>
          <a:lstStyle/>
          <a:p>
            <a:r>
              <a:rPr kumimoji="1" lang="ja-JP" altLang="en-US" sz="2800" dirty="0"/>
              <a:t>ビーム入射軌道と軌道周りの磁場の決定のやり方考察</a:t>
            </a:r>
          </a:p>
        </p:txBody>
      </p:sp>
      <p:sp>
        <p:nvSpPr>
          <p:cNvPr id="7" name="コンテンツ プレースホルダ 6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52596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kumimoji="1" lang="ja-JP" altLang="en-US" dirty="0"/>
              <a:t>電磁気学の復習（学部生の頃）</a:t>
            </a:r>
            <a:endParaRPr kumimoji="1" lang="en-US" altLang="ja-JP" dirty="0"/>
          </a:p>
          <a:p>
            <a:pPr marL="971550" lvl="1" indent="-571500">
              <a:buFont typeface="Wingdings" pitchFamily="2" charset="2"/>
              <a:buChar char="ü"/>
            </a:pPr>
            <a:r>
              <a:rPr kumimoji="1" lang="ja-JP" altLang="en-US" dirty="0"/>
              <a:t>左手の法則</a:t>
            </a:r>
            <a:endParaRPr kumimoji="1" lang="en-US" altLang="ja-JP" dirty="0"/>
          </a:p>
          <a:p>
            <a:pPr marL="971550" lvl="1" indent="-571500">
              <a:buFont typeface="Wingdings" pitchFamily="2" charset="2"/>
              <a:buChar char="ü"/>
            </a:pPr>
            <a:r>
              <a:rPr lang="en-US" altLang="ja-JP" dirty="0"/>
              <a:t>OPERA</a:t>
            </a:r>
            <a:r>
              <a:rPr lang="ja-JP" altLang="en-US" dirty="0"/>
              <a:t>の磁場で</a:t>
            </a:r>
            <a:r>
              <a:rPr lang="en-US" altLang="ja-JP" dirty="0"/>
              <a:t>Maxwell</a:t>
            </a:r>
            <a:r>
              <a:rPr lang="ja-JP" altLang="en-US" dirty="0"/>
              <a:t>方程式を確認</a:t>
            </a:r>
            <a:endParaRPr lang="en-US" altLang="ja-JP" dirty="0"/>
          </a:p>
          <a:p>
            <a:pPr marL="1428750" lvl="2" indent="-571500">
              <a:buFont typeface="Wingdings" pitchFamily="2" charset="2"/>
              <a:buChar char="Ø"/>
            </a:pPr>
            <a:r>
              <a:rPr lang="ja-JP" altLang="en-US" dirty="0"/>
              <a:t>格子状の磁場</a:t>
            </a:r>
            <a:endParaRPr lang="en-US" altLang="ja-JP" dirty="0"/>
          </a:p>
          <a:p>
            <a:pPr marL="1428750" lvl="2" indent="-571500">
              <a:buFont typeface="Wingdings" pitchFamily="2" charset="2"/>
              <a:buChar char="Ø"/>
            </a:pPr>
            <a:r>
              <a:rPr lang="ja-JP" altLang="en-US" dirty="0"/>
              <a:t>軌道に沿った磁場</a:t>
            </a:r>
            <a:endParaRPr lang="en-US" altLang="ja-JP" dirty="0"/>
          </a:p>
          <a:p>
            <a:pPr marL="571500" indent="-571500">
              <a:buFont typeface="+mj-lt"/>
              <a:buAutoNum type="romanUcPeriod"/>
            </a:pPr>
            <a:r>
              <a:rPr lang="ja-JP" altLang="en-US" dirty="0"/>
              <a:t>任意の軌道と軌道に沿った磁場の決定</a:t>
            </a:r>
            <a:endParaRPr lang="en-US" altLang="ja-JP" dirty="0"/>
          </a:p>
          <a:p>
            <a:pPr marL="971550" lvl="1" indent="-571500">
              <a:buFont typeface="Wingdings" pitchFamily="2" charset="2"/>
              <a:buChar char="ü"/>
            </a:pPr>
            <a:r>
              <a:rPr lang="ja-JP" altLang="en-US" dirty="0"/>
              <a:t>教科書に出てくる例、“磁場の変化が十分に緩やかで摂動解が良い近似“のようには行かず。</a:t>
            </a:r>
            <a:endParaRPr lang="en-US" altLang="ja-JP" dirty="0"/>
          </a:p>
          <a:p>
            <a:pPr marL="971550" lvl="1" indent="-571500">
              <a:buNone/>
            </a:pPr>
            <a:r>
              <a:rPr lang="ja-JP" altLang="en-US" dirty="0"/>
              <a:t>　　　（大学卒業レベル？）</a:t>
            </a:r>
            <a:endParaRPr lang="en-US" altLang="ja-JP" dirty="0"/>
          </a:p>
        </p:txBody>
      </p:sp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CC19-F85E-446C-91CD-C9DF02F788FB}" type="datetime1">
              <a:rPr kumimoji="1" lang="ja-JP" altLang="en-US" smtClean="0"/>
              <a:pPr/>
              <a:t>2024/2/23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雲形吹き出し 28"/>
          <p:cNvSpPr/>
          <p:nvPr/>
        </p:nvSpPr>
        <p:spPr>
          <a:xfrm>
            <a:off x="2121088" y="5301208"/>
            <a:ext cx="3312368" cy="1296144"/>
          </a:xfrm>
          <a:prstGeom prst="cloudCallout">
            <a:avLst>
              <a:gd name="adj1" fmla="val 51280"/>
              <a:gd name="adj2" fmla="val -58439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角丸四角形 25"/>
          <p:cNvSpPr/>
          <p:nvPr/>
        </p:nvSpPr>
        <p:spPr>
          <a:xfrm>
            <a:off x="5868144" y="4221088"/>
            <a:ext cx="2736304" cy="187220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角丸四角形 23"/>
          <p:cNvSpPr/>
          <p:nvPr/>
        </p:nvSpPr>
        <p:spPr>
          <a:xfrm>
            <a:off x="467544" y="2924944"/>
            <a:ext cx="2952328" cy="136815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角丸四角形 21"/>
          <p:cNvSpPr/>
          <p:nvPr/>
        </p:nvSpPr>
        <p:spPr>
          <a:xfrm>
            <a:off x="4499992" y="2852936"/>
            <a:ext cx="2736304" cy="108012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角丸四角形 19"/>
          <p:cNvSpPr/>
          <p:nvPr/>
        </p:nvSpPr>
        <p:spPr>
          <a:xfrm>
            <a:off x="3275856" y="1772816"/>
            <a:ext cx="2088232" cy="93610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角丸四角形 18"/>
          <p:cNvSpPr/>
          <p:nvPr/>
        </p:nvSpPr>
        <p:spPr>
          <a:xfrm>
            <a:off x="179512" y="692696"/>
            <a:ext cx="3024336" cy="172819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0"/>
            <a:ext cx="3888432" cy="764704"/>
          </a:xfrm>
        </p:spPr>
        <p:txBody>
          <a:bodyPr/>
          <a:lstStyle/>
          <a:p>
            <a:r>
              <a:rPr kumimoji="1" lang="ja-JP" altLang="en-US" dirty="0"/>
              <a:t>手順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8BF64-4EEB-40A4-A2DE-005F70065077}" type="datetime1">
              <a:rPr kumimoji="1" lang="ja-JP" altLang="en-US" smtClean="0"/>
              <a:pPr/>
              <a:t>2024/2/23</a:t>
            </a:fld>
            <a:endParaRPr kumimoji="1" lang="ja-JP" altLang="en-US"/>
          </a:p>
        </p:txBody>
      </p:sp>
      <p:cxnSp>
        <p:nvCxnSpPr>
          <p:cNvPr id="5" name="直線矢印コネクタ 4"/>
          <p:cNvCxnSpPr/>
          <p:nvPr/>
        </p:nvCxnSpPr>
        <p:spPr>
          <a:xfrm>
            <a:off x="307688" y="2132856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矢印コネクタ 6"/>
          <p:cNvCxnSpPr/>
          <p:nvPr/>
        </p:nvCxnSpPr>
        <p:spPr>
          <a:xfrm flipV="1">
            <a:off x="307688" y="1052736"/>
            <a:ext cx="0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459816" y="198884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y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63672" y="69269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err="1"/>
              <a:t>v</a:t>
            </a:r>
            <a:r>
              <a:rPr lang="en-US" altLang="ja-JP" sz="1200" dirty="0" err="1"/>
              <a:t>y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387808" y="1124744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軸方向成分の速度を、</a:t>
            </a:r>
            <a:r>
              <a:rPr lang="en-US" altLang="ja-JP" dirty="0"/>
              <a:t>y</a:t>
            </a:r>
            <a:r>
              <a:rPr lang="ja-JP" altLang="en-US" dirty="0"/>
              <a:t>の関数で決める。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39736" y="1412776"/>
            <a:ext cx="288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/>
              <a:t>?</a:t>
            </a:r>
            <a:endParaRPr kumimoji="1" lang="ja-JP" altLang="en-US" sz="2800" dirty="0"/>
          </a:p>
        </p:txBody>
      </p:sp>
      <p:graphicFrame>
        <p:nvGraphicFramePr>
          <p:cNvPr id="12" name="オブジェクト 11"/>
          <p:cNvGraphicFramePr>
            <a:graphicFrameLocks noChangeAspect="1"/>
          </p:cNvGraphicFramePr>
          <p:nvPr/>
        </p:nvGraphicFramePr>
        <p:xfrm>
          <a:off x="4644008" y="2924944"/>
          <a:ext cx="2439987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数式" r:id="rId2" imgW="1688760" imgH="444240" progId="Equation.3">
                  <p:embed/>
                </p:oleObj>
              </mc:Choice>
              <mc:Fallback>
                <p:oleObj name="数式" r:id="rId2" imgW="1688760" imgH="4442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008" y="2924944"/>
                        <a:ext cx="2439987" cy="642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3419872" y="1916832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err="1"/>
              <a:t>V</a:t>
            </a:r>
            <a:r>
              <a:rPr kumimoji="1" lang="en-US" altLang="ja-JP" sz="1400" dirty="0" err="1"/>
              <a:t>y</a:t>
            </a:r>
            <a:r>
              <a:rPr kumimoji="1" lang="en-US" altLang="ja-JP" dirty="0"/>
              <a:t>(y)</a:t>
            </a:r>
            <a:r>
              <a:rPr kumimoji="1" lang="ja-JP" altLang="en-US" dirty="0"/>
              <a:t>が決まれば、</a:t>
            </a:r>
            <a:r>
              <a:rPr kumimoji="1" lang="en-US" altLang="ja-JP" dirty="0" err="1"/>
              <a:t>v</a:t>
            </a:r>
            <a:r>
              <a:rPr kumimoji="1" lang="en-US" altLang="ja-JP" sz="1400" dirty="0" err="1"/>
              <a:t>L</a:t>
            </a:r>
            <a:r>
              <a:rPr kumimoji="1" lang="en-US" altLang="ja-JP" dirty="0"/>
              <a:t>(y)</a:t>
            </a:r>
            <a:r>
              <a:rPr kumimoji="1" lang="ja-JP" altLang="en-US" dirty="0"/>
              <a:t>も決まる。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803864" y="357301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が決まる。</a:t>
            </a:r>
          </a:p>
        </p:txBody>
      </p:sp>
      <p:graphicFrame>
        <p:nvGraphicFramePr>
          <p:cNvPr id="4099" name="コンテンツ プレースホルダ 13"/>
          <p:cNvGraphicFramePr>
            <a:graphicFrameLocks noChangeAspect="1"/>
          </p:cNvGraphicFramePr>
          <p:nvPr/>
        </p:nvGraphicFramePr>
        <p:xfrm>
          <a:off x="6227763" y="4273550"/>
          <a:ext cx="2355850" cy="144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数式" r:id="rId4" imgW="1536480" imgH="939600" progId="Equation.3">
                  <p:embed/>
                </p:oleObj>
              </mc:Choice>
              <mc:Fallback>
                <p:oleObj name="数式" r:id="rId4" imgW="1536480" imgH="939600" progId="Equation.3">
                  <p:embed/>
                  <p:pic>
                    <p:nvPicPr>
                      <p:cNvPr id="0" name="コンテンツ プレースホルダ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7763" y="4273550"/>
                        <a:ext cx="2355850" cy="1441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テキスト ボックス 15"/>
          <p:cNvSpPr txBox="1"/>
          <p:nvPr/>
        </p:nvSpPr>
        <p:spPr>
          <a:xfrm>
            <a:off x="467544" y="2996952"/>
            <a:ext cx="2880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初期条件</a:t>
            </a:r>
            <a:r>
              <a:rPr kumimoji="1" lang="en-US" altLang="ja-JP" dirty="0"/>
              <a:t>y=0</a:t>
            </a:r>
            <a:r>
              <a:rPr kumimoji="1" lang="ja-JP" altLang="en-US" dirty="0"/>
              <a:t>のとき、</a:t>
            </a:r>
            <a:r>
              <a:rPr kumimoji="1" lang="en-US" altLang="ja-JP" dirty="0"/>
              <a:t>Br=0</a:t>
            </a:r>
            <a:r>
              <a:rPr kumimoji="1" lang="ja-JP" altLang="en-US" dirty="0"/>
              <a:t>で、軌道は真円なので</a:t>
            </a:r>
            <a:r>
              <a:rPr kumimoji="1" lang="en-US" altLang="ja-JP" dirty="0"/>
              <a:t>R(y=0)</a:t>
            </a:r>
            <a:r>
              <a:rPr kumimoji="1" lang="ja-JP" altLang="en-US" dirty="0"/>
              <a:t>が決まる。積分していけば、</a:t>
            </a:r>
            <a:r>
              <a:rPr lang="en-US" altLang="ja-JP" dirty="0"/>
              <a:t>r</a:t>
            </a:r>
            <a:r>
              <a:rPr kumimoji="1" lang="en-US" altLang="ja-JP" dirty="0"/>
              <a:t>(y)</a:t>
            </a:r>
            <a:r>
              <a:rPr kumimoji="1" lang="ja-JP" altLang="en-US" dirty="0"/>
              <a:t>が決まる。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012160" y="566124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Br(</a:t>
            </a:r>
            <a:r>
              <a:rPr kumimoji="1" lang="en-US" altLang="ja-JP" dirty="0" err="1"/>
              <a:t>y,r</a:t>
            </a:r>
            <a:r>
              <a:rPr kumimoji="1" lang="en-US" altLang="ja-JP" dirty="0"/>
              <a:t>), By(</a:t>
            </a:r>
            <a:r>
              <a:rPr kumimoji="1" lang="en-US" altLang="ja-JP" dirty="0" err="1"/>
              <a:t>y,r</a:t>
            </a:r>
            <a:r>
              <a:rPr kumimoji="1" lang="en-US" altLang="ja-JP" dirty="0"/>
              <a:t>)</a:t>
            </a:r>
            <a:r>
              <a:rPr kumimoji="1" lang="ja-JP" altLang="en-US" dirty="0"/>
              <a:t>が決まる。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339752" y="5517232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どこで</a:t>
            </a:r>
            <a:r>
              <a:rPr lang="en-US" altLang="ja-JP" sz="2400" dirty="0"/>
              <a:t>Maxwell</a:t>
            </a:r>
            <a:r>
              <a:rPr lang="ja-JP" altLang="en-US" sz="2400" dirty="0"/>
              <a:t>方程式の条件が入る？</a:t>
            </a:r>
            <a:endParaRPr kumimoji="1" lang="ja-JP" altLang="en-US" sz="2400" dirty="0"/>
          </a:p>
        </p:txBody>
      </p:sp>
      <p:sp>
        <p:nvSpPr>
          <p:cNvPr id="21" name="右矢印 20"/>
          <p:cNvSpPr/>
          <p:nvPr/>
        </p:nvSpPr>
        <p:spPr>
          <a:xfrm rot="1921398">
            <a:off x="3222773" y="1457974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右矢印 22"/>
          <p:cNvSpPr/>
          <p:nvPr/>
        </p:nvSpPr>
        <p:spPr>
          <a:xfrm rot="1921398">
            <a:off x="4950965" y="2682109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右矢印 24"/>
          <p:cNvSpPr/>
          <p:nvPr/>
        </p:nvSpPr>
        <p:spPr>
          <a:xfrm rot="8235684">
            <a:off x="3210227" y="2779271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右矢印 26"/>
          <p:cNvSpPr/>
          <p:nvPr/>
        </p:nvSpPr>
        <p:spPr>
          <a:xfrm rot="3128561">
            <a:off x="5424017" y="4090317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右矢印 27"/>
          <p:cNvSpPr/>
          <p:nvPr/>
        </p:nvSpPr>
        <p:spPr>
          <a:xfrm rot="1331573">
            <a:off x="3522268" y="3996266"/>
            <a:ext cx="2285748" cy="227927"/>
          </a:xfrm>
          <a:prstGeom prst="rightArrow">
            <a:avLst>
              <a:gd name="adj1" fmla="val 50000"/>
              <a:gd name="adj2" fmla="val 550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100" name="Picture 4" descr="J:\1014\checkVY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72768" y="44624"/>
            <a:ext cx="2295608" cy="1556792"/>
          </a:xfrm>
          <a:prstGeom prst="rect">
            <a:avLst/>
          </a:prstGeom>
          <a:noFill/>
        </p:spPr>
      </p:pic>
      <p:pic>
        <p:nvPicPr>
          <p:cNvPr id="4101" name="Picture 5" descr="J:\1014\checkVL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61000" y="44624"/>
            <a:ext cx="2319512" cy="1573002"/>
          </a:xfrm>
          <a:prstGeom prst="rect">
            <a:avLst/>
          </a:prstGeom>
          <a:noFill/>
        </p:spPr>
      </p:pic>
      <p:sp>
        <p:nvSpPr>
          <p:cNvPr id="32" name="テキスト ボックス 31"/>
          <p:cNvSpPr txBox="1"/>
          <p:nvPr/>
        </p:nvSpPr>
        <p:spPr>
          <a:xfrm>
            <a:off x="6516216" y="177281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式⑤、⑥確認済み</a:t>
            </a:r>
          </a:p>
        </p:txBody>
      </p:sp>
      <p:sp>
        <p:nvSpPr>
          <p:cNvPr id="33" name="正方形/長方形 32"/>
          <p:cNvSpPr/>
          <p:nvPr/>
        </p:nvSpPr>
        <p:spPr>
          <a:xfrm>
            <a:off x="6156176" y="3501008"/>
            <a:ext cx="1031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式⑤、⑥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8BF64-4EEB-40A4-A2DE-005F70065077}" type="datetime1">
              <a:rPr kumimoji="1" lang="ja-JP" altLang="en-US" smtClean="0"/>
              <a:pPr/>
              <a:t>2024/2/23</a:t>
            </a:fld>
            <a:endParaRPr kumimoji="1" lang="ja-JP" altLang="en-US"/>
          </a:p>
        </p:txBody>
      </p:sp>
      <p:pic>
        <p:nvPicPr>
          <p:cNvPr id="4" name="Picture 6" descr="J:\1014\Y-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0"/>
            <a:ext cx="3536903" cy="2398589"/>
          </a:xfrm>
          <a:prstGeom prst="rect">
            <a:avLst/>
          </a:prstGeom>
          <a:noFill/>
        </p:spPr>
      </p:pic>
      <p:graphicFrame>
        <p:nvGraphicFramePr>
          <p:cNvPr id="5" name="コンテンツ プレースホルダ 8"/>
          <p:cNvGraphicFramePr>
            <a:graphicFrameLocks noChangeAspect="1"/>
          </p:cNvGraphicFramePr>
          <p:nvPr/>
        </p:nvGraphicFramePr>
        <p:xfrm>
          <a:off x="4837113" y="766091"/>
          <a:ext cx="2170112" cy="78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数式" r:id="rId3" imgW="1231560" imgH="444240" progId="Equation.3">
                  <p:embed/>
                </p:oleObj>
              </mc:Choice>
              <mc:Fallback>
                <p:oleObj name="数式" r:id="rId3" imgW="1231560" imgH="444240" progId="Equation.3">
                  <p:embed/>
                  <p:pic>
                    <p:nvPicPr>
                      <p:cNvPr id="0" name="コンテンツ プレースホルダ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7113" y="766091"/>
                        <a:ext cx="2170112" cy="782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コンテンツ プレースホルダ 8"/>
          <p:cNvGraphicFramePr>
            <a:graphicFrameLocks noChangeAspect="1"/>
          </p:cNvGraphicFramePr>
          <p:nvPr/>
        </p:nvGraphicFramePr>
        <p:xfrm>
          <a:off x="4932040" y="1626342"/>
          <a:ext cx="1611312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数式" r:id="rId5" imgW="914400" imgH="444240" progId="Equation.3">
                  <p:embed/>
                </p:oleObj>
              </mc:Choice>
              <mc:Fallback>
                <p:oleObj name="数式" r:id="rId5" imgW="914400" imgH="4442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040" y="1626342"/>
                        <a:ext cx="1611312" cy="782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7092280" y="97827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式③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020272" y="177035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式④</a:t>
            </a:r>
          </a:p>
        </p:txBody>
      </p:sp>
      <p:pic>
        <p:nvPicPr>
          <p:cNvPr id="5124" name="Picture 4" descr="J:\1014\checkdBYdY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92080" y="4293096"/>
            <a:ext cx="3563888" cy="2416890"/>
          </a:xfrm>
          <a:prstGeom prst="rect">
            <a:avLst/>
          </a:prstGeom>
          <a:noFill/>
        </p:spPr>
      </p:pic>
      <p:pic>
        <p:nvPicPr>
          <p:cNvPr id="5125" name="Picture 5" descr="J:\1014\checkdBRdR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638536" y="2420888"/>
            <a:ext cx="3267919" cy="2216175"/>
          </a:xfrm>
          <a:prstGeom prst="rect">
            <a:avLst/>
          </a:prstGeom>
          <a:noFill/>
        </p:spPr>
      </p:pic>
      <p:pic>
        <p:nvPicPr>
          <p:cNvPr id="5126" name="Picture 6" descr="J:\1014\checkdBYdRdBRdY.g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79513" y="2420888"/>
            <a:ext cx="3456384" cy="2343985"/>
          </a:xfrm>
          <a:prstGeom prst="rect">
            <a:avLst/>
          </a:prstGeom>
          <a:noFill/>
        </p:spPr>
      </p:pic>
      <p:sp>
        <p:nvSpPr>
          <p:cNvPr id="12" name="テキスト ボックス 11"/>
          <p:cNvSpPr txBox="1"/>
          <p:nvPr/>
        </p:nvSpPr>
        <p:spPr>
          <a:xfrm>
            <a:off x="1187624" y="270892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式④</a:t>
            </a:r>
          </a:p>
        </p:txBody>
      </p:sp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4644008" y="2780928"/>
          <a:ext cx="538163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数式" r:id="rId10" imgW="304560" imgH="419040" progId="Equation.3">
                  <p:embed/>
                </p:oleObj>
              </mc:Choice>
              <mc:Fallback>
                <p:oleObj name="数式" r:id="rId10" imgW="304560" imgH="419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008" y="2780928"/>
                        <a:ext cx="538163" cy="738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8" name="Object 8"/>
          <p:cNvGraphicFramePr>
            <a:graphicFrameLocks noChangeAspect="1"/>
          </p:cNvGraphicFramePr>
          <p:nvPr/>
        </p:nvGraphicFramePr>
        <p:xfrm>
          <a:off x="7524750" y="4414838"/>
          <a:ext cx="538163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数式" r:id="rId12" imgW="304560" imgH="444240" progId="Equation.3">
                  <p:embed/>
                </p:oleObj>
              </mc:Choice>
              <mc:Fallback>
                <p:oleObj name="数式" r:id="rId12" imgW="304560" imgH="4442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4750" y="4414838"/>
                        <a:ext cx="538163" cy="784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テキスト ボックス 14"/>
          <p:cNvSpPr txBox="1"/>
          <p:nvPr/>
        </p:nvSpPr>
        <p:spPr>
          <a:xfrm>
            <a:off x="6804248" y="2996952"/>
            <a:ext cx="2160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OPERA</a:t>
            </a:r>
            <a:r>
              <a:rPr kumimoji="1" lang="ja-JP" altLang="en-US" dirty="0"/>
              <a:t>の格子データから算出した偏微分（灰色）と比較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55576" y="4790461"/>
            <a:ext cx="2808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OPERA</a:t>
            </a:r>
            <a:r>
              <a:rPr kumimoji="1" lang="ja-JP" altLang="en-US" dirty="0"/>
              <a:t>の格子データから算出した偏微分（灰色、青線に重なっている）と比較</a:t>
            </a:r>
            <a:endParaRPr kumimoji="1" lang="en-US" altLang="ja-JP" dirty="0"/>
          </a:p>
          <a:p>
            <a:r>
              <a:rPr lang="ja-JP" altLang="en-US" dirty="0"/>
              <a:t>赤い線は　　　　青線は</a:t>
            </a:r>
            <a:endParaRPr kumimoji="1" lang="ja-JP" altLang="en-US" dirty="0"/>
          </a:p>
        </p:txBody>
      </p:sp>
      <p:cxnSp>
        <p:nvCxnSpPr>
          <p:cNvPr id="18" name="直線矢印コネクタ 17"/>
          <p:cNvCxnSpPr/>
          <p:nvPr/>
        </p:nvCxnSpPr>
        <p:spPr>
          <a:xfrm flipH="1" flipV="1">
            <a:off x="5580112" y="3068960"/>
            <a:ext cx="1224136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 flipH="1">
            <a:off x="7164288" y="3933056"/>
            <a:ext cx="288032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129" name="Object 9"/>
          <p:cNvGraphicFramePr>
            <a:graphicFrameLocks noChangeAspect="1"/>
          </p:cNvGraphicFramePr>
          <p:nvPr/>
        </p:nvGraphicFramePr>
        <p:xfrm>
          <a:off x="1846263" y="5654905"/>
          <a:ext cx="515937" cy="73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数式" r:id="rId14" imgW="291960" imgH="419040" progId="Equation.3">
                  <p:embed/>
                </p:oleObj>
              </mc:Choice>
              <mc:Fallback>
                <p:oleObj name="数式" r:id="rId14" imgW="291960" imgH="4190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6263" y="5654905"/>
                        <a:ext cx="515937" cy="738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0" name="Object 10"/>
          <p:cNvGraphicFramePr>
            <a:graphicFrameLocks noChangeAspect="1"/>
          </p:cNvGraphicFramePr>
          <p:nvPr/>
        </p:nvGraphicFramePr>
        <p:xfrm>
          <a:off x="3043810" y="5582549"/>
          <a:ext cx="538163" cy="73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数式" r:id="rId16" imgW="304560" imgH="419040" progId="Equation.3">
                  <p:embed/>
                </p:oleObj>
              </mc:Choice>
              <mc:Fallback>
                <p:oleObj name="数式" r:id="rId16" imgW="304560" imgH="4190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3810" y="5582549"/>
                        <a:ext cx="538163" cy="738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55776" y="0"/>
            <a:ext cx="6588224" cy="836712"/>
          </a:xfrm>
        </p:spPr>
        <p:txBody>
          <a:bodyPr>
            <a:noAutofit/>
          </a:bodyPr>
          <a:lstStyle/>
          <a:p>
            <a:r>
              <a:rPr kumimoji="1" lang="ja-JP" altLang="en-US" sz="3200" dirty="0"/>
              <a:t>複数の軌跡で偏微分を作れる！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139952" y="249289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式③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7452320" y="414908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式③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まとめ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>
          <a:xfrm>
            <a:off x="395536" y="1412776"/>
            <a:ext cx="8507288" cy="4525963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軌跡“束”の空間分布、すなわち、</a:t>
            </a:r>
            <a:r>
              <a:rPr lang="ja-JP" altLang="en-US" dirty="0">
                <a:sym typeface="Wingdings" pitchFamily="2" charset="2"/>
              </a:rPr>
              <a:t>ビームの</a:t>
            </a:r>
            <a:r>
              <a:rPr lang="en-US" altLang="ja-JP" dirty="0">
                <a:sym typeface="Wingdings" pitchFamily="2" charset="2"/>
              </a:rPr>
              <a:t>6</a:t>
            </a:r>
            <a:r>
              <a:rPr lang="ja-JP" altLang="en-US" dirty="0">
                <a:sym typeface="Wingdings" pitchFamily="2" charset="2"/>
              </a:rPr>
              <a:t>パラメータ分布は、磁場の分布と</a:t>
            </a:r>
            <a:r>
              <a:rPr lang="en-US" altLang="ja-JP" dirty="0">
                <a:sym typeface="Wingdings" pitchFamily="2" charset="2"/>
              </a:rPr>
              <a:t>1</a:t>
            </a:r>
            <a:r>
              <a:rPr lang="ja-JP" altLang="en-US" dirty="0">
                <a:sym typeface="Wingdings" pitchFamily="2" charset="2"/>
              </a:rPr>
              <a:t>対</a:t>
            </a:r>
            <a:r>
              <a:rPr lang="en-US" altLang="ja-JP" dirty="0">
                <a:sym typeface="Wingdings" pitchFamily="2" charset="2"/>
              </a:rPr>
              <a:t>1</a:t>
            </a:r>
            <a:r>
              <a:rPr lang="ja-JP" altLang="en-US" dirty="0">
                <a:sym typeface="Wingdings" pitchFamily="2" charset="2"/>
              </a:rPr>
              <a:t>で対応している。</a:t>
            </a:r>
            <a:endParaRPr lang="en-US" altLang="ja-JP" dirty="0">
              <a:sym typeface="Wingdings" pitchFamily="2" charset="2"/>
            </a:endParaRPr>
          </a:p>
          <a:p>
            <a:r>
              <a:rPr lang="ja-JP" altLang="en-US" dirty="0">
                <a:sym typeface="Wingdings" pitchFamily="2" charset="2"/>
              </a:rPr>
              <a:t>適当なボリュームを囲む軌跡“束”を作ればその空間内の</a:t>
            </a:r>
            <a:r>
              <a:rPr lang="en-US" altLang="ja-JP" dirty="0">
                <a:sym typeface="Wingdings" pitchFamily="2" charset="2"/>
              </a:rPr>
              <a:t>Maxwell</a:t>
            </a:r>
            <a:r>
              <a:rPr lang="ja-JP" altLang="en-US" dirty="0">
                <a:sym typeface="Wingdings" pitchFamily="2" charset="2"/>
              </a:rPr>
              <a:t>方程式を満足する磁場が決まる。</a:t>
            </a:r>
            <a:endParaRPr lang="en-US" altLang="ja-JP" dirty="0">
              <a:sym typeface="Wingdings" pitchFamily="2" charset="2"/>
            </a:endParaRPr>
          </a:p>
          <a:p>
            <a:pPr lvl="1">
              <a:buNone/>
            </a:pPr>
            <a:r>
              <a:rPr lang="en-US" altLang="ja-JP" dirty="0">
                <a:sym typeface="Wingdings" pitchFamily="2" charset="2"/>
              </a:rPr>
              <a:t></a:t>
            </a:r>
            <a:r>
              <a:rPr lang="ja-JP" altLang="en-US" dirty="0">
                <a:sym typeface="Wingdings" pitchFamily="2" charset="2"/>
              </a:rPr>
              <a:t>磁場の偏微分を決めること　ビームの転送行列を決めることと同義。</a:t>
            </a:r>
            <a:endParaRPr lang="en-US" altLang="ja-JP" dirty="0">
              <a:sym typeface="Wingdings" pitchFamily="2" charset="2"/>
            </a:endParaRP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8BF64-4EEB-40A4-A2DE-005F70065077}" type="datetime1">
              <a:rPr kumimoji="1" lang="ja-JP" altLang="en-US" smtClean="0"/>
              <a:pPr/>
              <a:t>2024/2/23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角丸四角形 14"/>
          <p:cNvSpPr/>
          <p:nvPr/>
        </p:nvSpPr>
        <p:spPr>
          <a:xfrm>
            <a:off x="251520" y="1700808"/>
            <a:ext cx="4320480" cy="432048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角丸四角形 12"/>
          <p:cNvSpPr/>
          <p:nvPr/>
        </p:nvSpPr>
        <p:spPr>
          <a:xfrm>
            <a:off x="4860032" y="1700808"/>
            <a:ext cx="3672408" cy="432048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電磁気学　復習</a:t>
            </a:r>
            <a:endParaRPr kumimoji="1"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idx="1"/>
          </p:nvPr>
        </p:nvSpPr>
        <p:spPr>
          <a:xfrm>
            <a:off x="467544" y="1484784"/>
            <a:ext cx="4040188" cy="639762"/>
          </a:xfrm>
        </p:spPr>
        <p:txBody>
          <a:bodyPr>
            <a:normAutofit/>
          </a:bodyPr>
          <a:lstStyle/>
          <a:p>
            <a:r>
              <a:rPr kumimoji="1" lang="ja-JP" altLang="en-US" sz="2000" b="0" dirty="0"/>
              <a:t>磁場中の荷電粒子の運動方程式</a:t>
            </a:r>
          </a:p>
        </p:txBody>
      </p:sp>
      <p:sp>
        <p:nvSpPr>
          <p:cNvPr id="7" name="テキスト プレースホルダ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kumimoji="1" lang="en-US" altLang="ja-JP" b="0" dirty="0"/>
              <a:t>Maxwell</a:t>
            </a:r>
            <a:r>
              <a:rPr kumimoji="1" lang="ja-JP" altLang="en-US" b="0" dirty="0"/>
              <a:t>方程式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B7C88-9951-424C-9F2D-43317DF559A8}" type="datetime1">
              <a:rPr kumimoji="1" lang="ja-JP" altLang="en-US" smtClean="0"/>
              <a:pPr/>
              <a:t>2024/2/23</a:t>
            </a:fld>
            <a:endParaRPr kumimoji="1" lang="ja-JP" altLang="en-US"/>
          </a:p>
        </p:txBody>
      </p:sp>
      <p:graphicFrame>
        <p:nvGraphicFramePr>
          <p:cNvPr id="9" name="コンテンツ プレースホルダ 8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4932039" y="2204864"/>
          <a:ext cx="3422963" cy="16561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数式" r:id="rId2" imgW="1942920" imgH="939600" progId="Equation.3">
                  <p:embed/>
                </p:oleObj>
              </mc:Choice>
              <mc:Fallback>
                <p:oleObj name="数式" r:id="rId2" imgW="1942920" imgH="939600" progId="Equation.3">
                  <p:embed/>
                  <p:pic>
                    <p:nvPicPr>
                      <p:cNvPr id="0" name="コンテンツ プレースホルダ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039" y="2204864"/>
                        <a:ext cx="3422963" cy="16561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コンテンツ プレースホルダ 8"/>
          <p:cNvGraphicFramePr>
            <a:graphicFrameLocks noChangeAspect="1"/>
          </p:cNvGraphicFramePr>
          <p:nvPr/>
        </p:nvGraphicFramePr>
        <p:xfrm>
          <a:off x="5292080" y="4077072"/>
          <a:ext cx="2460625" cy="78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数式" r:id="rId4" imgW="1396800" imgH="444240" progId="Equation.3">
                  <p:embed/>
                </p:oleObj>
              </mc:Choice>
              <mc:Fallback>
                <p:oleObj name="数式" r:id="rId4" imgW="1396800" imgH="4442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4077072"/>
                        <a:ext cx="2460625" cy="782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コンテンツ プレースホルダ 8"/>
          <p:cNvGraphicFramePr>
            <a:graphicFrameLocks noChangeAspect="1"/>
          </p:cNvGraphicFramePr>
          <p:nvPr/>
        </p:nvGraphicFramePr>
        <p:xfrm>
          <a:off x="5796136" y="5013176"/>
          <a:ext cx="1766888" cy="78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数式" r:id="rId6" imgW="1002960" imgH="444240" progId="Equation.3">
                  <p:embed/>
                </p:oleObj>
              </mc:Choice>
              <mc:Fallback>
                <p:oleObj name="数式" r:id="rId6" imgW="1002960" imgH="4442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136" y="5013176"/>
                        <a:ext cx="1766888" cy="782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コンテンツ プレースホルダ 13"/>
          <p:cNvGraphicFramePr>
            <a:graphicFrameLocks noGrp="1" noChangeAspect="1"/>
          </p:cNvGraphicFramePr>
          <p:nvPr>
            <p:ph sz="half" idx="2"/>
          </p:nvPr>
        </p:nvGraphicFramePr>
        <p:xfrm>
          <a:off x="467544" y="2132856"/>
          <a:ext cx="3816424" cy="39263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数式" r:id="rId8" imgW="2158920" imgH="2222280" progId="Equation.3">
                  <p:embed/>
                </p:oleObj>
              </mc:Choice>
              <mc:Fallback>
                <p:oleObj name="数式" r:id="rId8" imgW="2158920" imgH="2222280" progId="Equation.3">
                  <p:embed/>
                  <p:pic>
                    <p:nvPicPr>
                      <p:cNvPr id="0" name="コンテンツ プレースホルダ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2132856"/>
                        <a:ext cx="3816424" cy="39263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テキスト ボックス 15"/>
          <p:cNvSpPr txBox="1"/>
          <p:nvPr/>
        </p:nvSpPr>
        <p:spPr>
          <a:xfrm>
            <a:off x="3563888" y="501317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式①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843808" y="544522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式②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524328" y="357301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式③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596336" y="458112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式④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iromi\Downloads\1005_B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3284984"/>
            <a:ext cx="4923177" cy="3338706"/>
          </a:xfrm>
          <a:prstGeom prst="rect">
            <a:avLst/>
          </a:prstGeom>
          <a:noFill/>
        </p:spPr>
      </p:pic>
      <p:pic>
        <p:nvPicPr>
          <p:cNvPr id="1027" name="Picture 3" descr="C:\Users\hiromi\Downloads\1005_BY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0"/>
            <a:ext cx="4861923" cy="3297166"/>
          </a:xfrm>
          <a:prstGeom prst="rect">
            <a:avLst/>
          </a:prstGeom>
          <a:noFill/>
        </p:spPr>
      </p:pic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F0DBA-9188-431A-8D75-2DF9B598E166}" type="datetime1">
              <a:rPr kumimoji="1" lang="ja-JP" altLang="en-US" smtClean="0"/>
              <a:pPr/>
              <a:t>2024/2/23</a:t>
            </a:fld>
            <a:endParaRPr kumimoji="1" lang="ja-JP" altLang="en-US"/>
          </a:p>
        </p:txBody>
      </p:sp>
      <p:graphicFrame>
        <p:nvGraphicFramePr>
          <p:cNvPr id="5" name="コンテンツ プレースホルダ 13"/>
          <p:cNvGraphicFramePr>
            <a:graphicFrameLocks noChangeAspect="1"/>
          </p:cNvGraphicFramePr>
          <p:nvPr/>
        </p:nvGraphicFramePr>
        <p:xfrm>
          <a:off x="539750" y="2122488"/>
          <a:ext cx="2716213" cy="2176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数式" r:id="rId4" imgW="1536480" imgH="1231560" progId="Equation.3">
                  <p:embed/>
                </p:oleObj>
              </mc:Choice>
              <mc:Fallback>
                <p:oleObj name="数式" r:id="rId4" imgW="1536480" imgH="1231560" progId="Equation.3">
                  <p:embed/>
                  <p:pic>
                    <p:nvPicPr>
                      <p:cNvPr id="0" name="コンテンツ プレースホルダ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122488"/>
                        <a:ext cx="2716213" cy="2176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6876256" y="62068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0070C0"/>
                </a:solidFill>
              </a:rPr>
              <a:t>式①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092280" y="386104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0070C0"/>
                </a:solidFill>
              </a:rPr>
              <a:t>式②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79512" y="4437112"/>
            <a:ext cx="35283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ja-JP" altLang="en-US" dirty="0"/>
              <a:t>ソレノイド軸成分と、軸に垂直な成分の速度が分かれば、磁場を算出できる！</a:t>
            </a:r>
            <a:endParaRPr lang="en-US" altLang="ja-JP" dirty="0"/>
          </a:p>
          <a:p>
            <a:pPr marL="342900" indent="-342900">
              <a:buFont typeface="Arial" pitchFamily="34" charset="0"/>
              <a:buChar char="•"/>
            </a:pPr>
            <a:r>
              <a:rPr lang="ja-JP" altLang="en-US" dirty="0"/>
              <a:t>右図の青い線が、軌跡データより算出した、磁場</a:t>
            </a:r>
            <a:endParaRPr lang="en-US" altLang="ja-JP" dirty="0"/>
          </a:p>
          <a:p>
            <a:pPr marL="342900" indent="-342900">
              <a:buFont typeface="Arial" pitchFamily="34" charset="0"/>
              <a:buChar char="•"/>
            </a:pPr>
            <a:r>
              <a:rPr kumimoji="1" lang="ja-JP" altLang="en-US" dirty="0"/>
              <a:t>赤い線は、</a:t>
            </a:r>
            <a:r>
              <a:rPr kumimoji="1" lang="en-US" altLang="ja-JP" dirty="0"/>
              <a:t>OPERA</a:t>
            </a:r>
            <a:r>
              <a:rPr lang="ja-JP" altLang="en-US" dirty="0"/>
              <a:t>出力の</a:t>
            </a:r>
            <a:r>
              <a:rPr kumimoji="1" lang="ja-JP" altLang="en-US" dirty="0"/>
              <a:t>磁場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028384" y="188640"/>
            <a:ext cx="1115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OPERA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028384" y="3429000"/>
            <a:ext cx="1115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OPERA</a:t>
            </a:r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179512" y="332656"/>
            <a:ext cx="36724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/>
              <a:t>磁場中の荷電粒子の</a:t>
            </a:r>
            <a:endParaRPr lang="en-US" altLang="ja-JP" sz="2400" dirty="0"/>
          </a:p>
          <a:p>
            <a:r>
              <a:rPr lang="ja-JP" altLang="en-US" sz="2400" dirty="0"/>
              <a:t>運動方程式からわかること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J:\0926\rot3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98776" y="3284984"/>
            <a:ext cx="5045224" cy="3421474"/>
          </a:xfrm>
          <a:prstGeom prst="rect">
            <a:avLst/>
          </a:prstGeom>
          <a:noFill/>
        </p:spPr>
      </p:pic>
      <p:pic>
        <p:nvPicPr>
          <p:cNvPr id="1026" name="Picture 2" descr="J:\0926\div3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0"/>
            <a:ext cx="5328591" cy="3613643"/>
          </a:xfrm>
          <a:prstGeom prst="rect">
            <a:avLst/>
          </a:prstGeom>
          <a:noFill/>
        </p:spPr>
      </p:pic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4932040" y="274638"/>
            <a:ext cx="3754760" cy="1143000"/>
          </a:xfrm>
        </p:spPr>
        <p:txBody>
          <a:bodyPr>
            <a:normAutofit fontScale="90000"/>
          </a:bodyPr>
          <a:lstStyle/>
          <a:p>
            <a:r>
              <a:rPr kumimoji="1" lang="ja-JP" altLang="en-US" sz="3100" dirty="0"/>
              <a:t>格子状の磁場で確認</a:t>
            </a:r>
            <a:br>
              <a:rPr kumimoji="1" lang="en-US" altLang="ja-JP" dirty="0"/>
            </a:br>
            <a:r>
              <a:rPr kumimoji="1" lang="en-US" altLang="ja-JP" dirty="0"/>
              <a:t>R=33cm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915816" y="112474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式③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364088" y="393305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式④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88024" y="274638"/>
            <a:ext cx="3898776" cy="1143000"/>
          </a:xfrm>
        </p:spPr>
        <p:txBody>
          <a:bodyPr/>
          <a:lstStyle/>
          <a:p>
            <a:r>
              <a:rPr kumimoji="1" lang="en-US" altLang="ja-JP" dirty="0"/>
              <a:t>R=50cm</a:t>
            </a:r>
            <a:endParaRPr kumimoji="1" lang="ja-JP" altLang="en-US" dirty="0"/>
          </a:p>
        </p:txBody>
      </p:sp>
      <p:pic>
        <p:nvPicPr>
          <p:cNvPr id="2050" name="Picture 2" descr="J:\0926\rot5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8754" y="3429000"/>
            <a:ext cx="4785246" cy="3245166"/>
          </a:xfrm>
          <a:prstGeom prst="rect">
            <a:avLst/>
          </a:prstGeom>
          <a:noFill/>
        </p:spPr>
      </p:pic>
      <p:pic>
        <p:nvPicPr>
          <p:cNvPr id="2051" name="Picture 3" descr="J:\0926\div50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88640"/>
            <a:ext cx="5148064" cy="3491216"/>
          </a:xfrm>
          <a:prstGeom prst="rect">
            <a:avLst/>
          </a:prstGeom>
          <a:noFill/>
        </p:spPr>
      </p:pic>
      <p:sp>
        <p:nvSpPr>
          <p:cNvPr id="5" name="テキスト ボックス 4"/>
          <p:cNvSpPr txBox="1"/>
          <p:nvPr/>
        </p:nvSpPr>
        <p:spPr>
          <a:xfrm>
            <a:off x="3923928" y="83671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式③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364088" y="393305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式④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16016" y="274638"/>
            <a:ext cx="3970784" cy="1143000"/>
          </a:xfrm>
        </p:spPr>
        <p:txBody>
          <a:bodyPr/>
          <a:lstStyle/>
          <a:p>
            <a:r>
              <a:rPr kumimoji="1" lang="en-US" altLang="ja-JP" dirty="0"/>
              <a:t>R=60cm</a:t>
            </a:r>
            <a:endParaRPr kumimoji="1" lang="ja-JP" altLang="en-US" dirty="0"/>
          </a:p>
        </p:txBody>
      </p:sp>
      <p:pic>
        <p:nvPicPr>
          <p:cNvPr id="3074" name="Picture 2" descr="J:\0926\rot6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60062" y="3501008"/>
            <a:ext cx="4783938" cy="3244280"/>
          </a:xfrm>
          <a:prstGeom prst="rect">
            <a:avLst/>
          </a:prstGeom>
          <a:noFill/>
        </p:spPr>
      </p:pic>
      <p:pic>
        <p:nvPicPr>
          <p:cNvPr id="3075" name="Picture 3" descr="J:\0926\div60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88640"/>
            <a:ext cx="5267625" cy="3572297"/>
          </a:xfrm>
          <a:prstGeom prst="rect">
            <a:avLst/>
          </a:prstGeom>
          <a:noFill/>
        </p:spPr>
      </p:pic>
      <p:sp>
        <p:nvSpPr>
          <p:cNvPr id="5" name="テキスト ボックス 4"/>
          <p:cNvSpPr txBox="1"/>
          <p:nvPr/>
        </p:nvSpPr>
        <p:spPr>
          <a:xfrm>
            <a:off x="3779912" y="90872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式③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364088" y="393305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式④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residual</a:t>
            </a:r>
            <a:endParaRPr kumimoji="1" lang="ja-JP" altLang="en-US" dirty="0"/>
          </a:p>
        </p:txBody>
      </p:sp>
      <p:pic>
        <p:nvPicPr>
          <p:cNvPr id="4098" name="Picture 2" descr="J:\0926\checkDiv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784"/>
            <a:ext cx="4842717" cy="3284141"/>
          </a:xfrm>
          <a:prstGeom prst="rect">
            <a:avLst/>
          </a:prstGeom>
          <a:noFill/>
        </p:spPr>
      </p:pic>
      <p:pic>
        <p:nvPicPr>
          <p:cNvPr id="4099" name="Picture 3" descr="J:\0926\checkRo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1484784"/>
            <a:ext cx="4965725" cy="32955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iromi\Downloads\1005_dBYdBR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76672"/>
            <a:ext cx="4884339" cy="3312368"/>
          </a:xfrm>
          <a:prstGeom prst="rect">
            <a:avLst/>
          </a:prstGeom>
          <a:noFill/>
        </p:spPr>
      </p:pic>
      <p:pic>
        <p:nvPicPr>
          <p:cNvPr id="2051" name="Picture 3" descr="C:\Users\hiromi\Downloads\1005dBRdBY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645024"/>
            <a:ext cx="4824536" cy="3043980"/>
          </a:xfrm>
          <a:prstGeom prst="rect">
            <a:avLst/>
          </a:prstGeom>
          <a:noFill/>
        </p:spPr>
      </p:pic>
      <p:pic>
        <p:nvPicPr>
          <p:cNvPr id="2052" name="Picture 4" descr="C:\Users\hiromi\Downloads\divCheck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3697272"/>
            <a:ext cx="4355976" cy="2954052"/>
          </a:xfrm>
          <a:prstGeom prst="rect">
            <a:avLst/>
          </a:prstGeom>
          <a:noFill/>
        </p:spPr>
      </p:pic>
      <p:pic>
        <p:nvPicPr>
          <p:cNvPr id="2053" name="Picture 5" descr="C:\Users\hiromi\Downloads\rotCheck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8024" y="548680"/>
            <a:ext cx="4355976" cy="3178374"/>
          </a:xfrm>
          <a:prstGeom prst="rect">
            <a:avLst/>
          </a:prstGeom>
          <a:noFill/>
        </p:spPr>
      </p:pic>
      <p:sp>
        <p:nvSpPr>
          <p:cNvPr id="6" name="日付プレースホルダ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24DDE-993B-41B6-8D05-C7B3AE35B25F}" type="datetime1">
              <a:rPr kumimoji="1" lang="ja-JP" altLang="en-US" smtClean="0"/>
              <a:pPr/>
              <a:t>2024/2/23</a:t>
            </a:fld>
            <a:endParaRPr kumimoji="1" lang="ja-JP" altLang="en-US"/>
          </a:p>
        </p:txBody>
      </p:sp>
      <p:sp>
        <p:nvSpPr>
          <p:cNvPr id="7" name="タイトル 5"/>
          <p:cNvSpPr txBox="1">
            <a:spLocks/>
          </p:cNvSpPr>
          <p:nvPr/>
        </p:nvSpPr>
        <p:spPr>
          <a:xfrm>
            <a:off x="1475656" y="188640"/>
            <a:ext cx="6491064" cy="562074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3100" dirty="0">
                <a:latin typeface="+mj-lt"/>
                <a:ea typeface="+mj-ea"/>
                <a:cs typeface="+mj-cs"/>
              </a:rPr>
              <a:t>軌道に沿った</a:t>
            </a:r>
            <a:r>
              <a:rPr kumimoji="1" lang="ja-JP" altLang="en-US" sz="3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磁場で確認</a:t>
            </a:r>
            <a:endParaRPr kumimoji="1" lang="ja-JP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43608" y="407707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式③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971600" y="105273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式④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436096" y="3861048"/>
            <a:ext cx="2736304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~1gauss/1cm</a:t>
            </a:r>
          </a:p>
          <a:p>
            <a:r>
              <a:rPr lang="en-US" altLang="ja-JP" dirty="0"/>
              <a:t>Beam size~5mm</a:t>
            </a:r>
            <a:r>
              <a:rPr lang="en-US" altLang="ja-JP" dirty="0">
                <a:sym typeface="Wingdings" pitchFamily="2" charset="2"/>
              </a:rPr>
              <a:t>0.5gauss</a:t>
            </a:r>
            <a:endParaRPr lang="en-US" altLang="ja-JP" dirty="0"/>
          </a:p>
          <a:p>
            <a:r>
              <a:rPr kumimoji="1" lang="en-US" altLang="ja-JP" dirty="0">
                <a:sym typeface="Wingdings" pitchFamily="2" charset="2"/>
              </a:rPr>
              <a:t>50~100ppm</a:t>
            </a:r>
            <a:r>
              <a:rPr kumimoji="1" lang="ja-JP" altLang="en-US" dirty="0">
                <a:sym typeface="Wingdings" pitchFamily="2" charset="2"/>
              </a:rPr>
              <a:t>レベルか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323528" y="0"/>
            <a:ext cx="8579296" cy="980728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任意の軌道と軌道に沿った磁場の決定</a:t>
            </a:r>
            <a:endParaRPr kumimoji="1" lang="ja-JP" altLang="en-US" dirty="0"/>
          </a:p>
        </p:txBody>
      </p:sp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CC19-F85E-446C-91CD-C9DF02F788FB}" type="datetime1">
              <a:rPr kumimoji="1" lang="ja-JP" altLang="en-US" smtClean="0"/>
              <a:pPr/>
              <a:t>2024/2/23</a:t>
            </a:fld>
            <a:endParaRPr kumimoji="1" lang="ja-JP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196752"/>
            <a:ext cx="3507879" cy="4776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908720"/>
            <a:ext cx="4352925" cy="348615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7" name="テキスト ボックス 6"/>
          <p:cNvSpPr txBox="1"/>
          <p:nvPr/>
        </p:nvSpPr>
        <p:spPr>
          <a:xfrm>
            <a:off x="4067944" y="3863688"/>
            <a:ext cx="4752528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Hitachi1115-model </a:t>
            </a:r>
            <a:r>
              <a:rPr kumimoji="1" lang="ja-JP" altLang="en-US" dirty="0"/>
              <a:t>の</a:t>
            </a:r>
            <a:r>
              <a:rPr kumimoji="1" lang="en-US" altLang="ja-JP" dirty="0"/>
              <a:t>90&lt;y&lt;130cm</a:t>
            </a:r>
            <a:r>
              <a:rPr kumimoji="1" lang="ja-JP" altLang="en-US" dirty="0"/>
              <a:t>区間で試す。</a:t>
            </a:r>
          </a:p>
        </p:txBody>
      </p:sp>
      <p:pic>
        <p:nvPicPr>
          <p:cNvPr id="3078" name="Picture 6" descr="J:\1014\Y-R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76" y="4230419"/>
            <a:ext cx="3536903" cy="2398589"/>
          </a:xfrm>
          <a:prstGeom prst="rect">
            <a:avLst/>
          </a:prstGeom>
          <a:noFill/>
        </p:spPr>
      </p:pic>
      <p:sp>
        <p:nvSpPr>
          <p:cNvPr id="10" name="テキスト ボックス 9"/>
          <p:cNvSpPr txBox="1"/>
          <p:nvPr/>
        </p:nvSpPr>
        <p:spPr>
          <a:xfrm>
            <a:off x="6228184" y="5445224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軌道半径がグワーッと広がるところ。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647</TotalTime>
  <Words>483</Words>
  <Application>Microsoft Office PowerPoint</Application>
  <PresentationFormat>画面に合わせる (4:3)</PresentationFormat>
  <Paragraphs>78</Paragraphs>
  <Slides>12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7" baseType="lpstr">
      <vt:lpstr>Arial</vt:lpstr>
      <vt:lpstr>Calibri</vt:lpstr>
      <vt:lpstr>Wingdings</vt:lpstr>
      <vt:lpstr>Office テーマ</vt:lpstr>
      <vt:lpstr>数式</vt:lpstr>
      <vt:lpstr>ビーム入射軌道と軌道周りの磁場の決定のやり方考察</vt:lpstr>
      <vt:lpstr>電磁気学　復習</vt:lpstr>
      <vt:lpstr>PowerPoint プレゼンテーション</vt:lpstr>
      <vt:lpstr>格子状の磁場で確認 R=33cm</vt:lpstr>
      <vt:lpstr>R=50cm</vt:lpstr>
      <vt:lpstr>R=60cm</vt:lpstr>
      <vt:lpstr>residual</vt:lpstr>
      <vt:lpstr>PowerPoint プレゼンテーション</vt:lpstr>
      <vt:lpstr>任意の軌道と軌道に沿った磁場の決定</vt:lpstr>
      <vt:lpstr>手順</vt:lpstr>
      <vt:lpstr>複数の軌跡で偏微分を作れる！</vt:lpstr>
      <vt:lpstr>まとめ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hiromi</dc:creator>
  <cp:lastModifiedBy>Hiromi Iinuma</cp:lastModifiedBy>
  <cp:revision>18</cp:revision>
  <dcterms:created xsi:type="dcterms:W3CDTF">2011-10-05T03:55:37Z</dcterms:created>
  <dcterms:modified xsi:type="dcterms:W3CDTF">2024-02-22T23:47:54Z</dcterms:modified>
</cp:coreProperties>
</file>