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7" r:id="rId4"/>
    <p:sldId id="288" r:id="rId5"/>
    <p:sldId id="265" r:id="rId6"/>
    <p:sldId id="287" r:id="rId7"/>
    <p:sldId id="286" r:id="rId8"/>
    <p:sldId id="270" r:id="rId9"/>
    <p:sldId id="289" r:id="rId10"/>
    <p:sldId id="291" r:id="rId11"/>
    <p:sldId id="292" r:id="rId12"/>
    <p:sldId id="285" r:id="rId13"/>
    <p:sldId id="275" r:id="rId14"/>
    <p:sldId id="268" r:id="rId15"/>
    <p:sldId id="294" r:id="rId16"/>
    <p:sldId id="295" r:id="rId17"/>
    <p:sldId id="281" r:id="rId18"/>
    <p:sldId id="273" r:id="rId19"/>
    <p:sldId id="284" r:id="rId20"/>
    <p:sldId id="266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CC"/>
    <a:srgbClr val="00CCFF"/>
    <a:srgbClr val="FF00FF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217" autoAdjust="0"/>
  </p:normalViewPr>
  <p:slideViewPr>
    <p:cSldViewPr>
      <p:cViewPr varScale="1">
        <p:scale>
          <a:sx n="95" d="100"/>
          <a:sy n="95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2F4EF-3030-4E8E-B459-D86F1AA62AAB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FF13-0F5C-4642-9DFF-CBD464C92E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5BD30-4248-479A-885C-1DEE96363F6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07883-643E-498D-A213-0FC5911B6B9D}" type="datetimeFigureOut">
              <a:rPr kumimoji="1" lang="ja-JP" altLang="en-US" smtClean="0"/>
              <a:pPr/>
              <a:t>2024/2/23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9DB8-2728-411E-926A-AAF7C52AC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gif"/><Relationship Id="rId7" Type="http://schemas.openxmlformats.org/officeDocument/2006/relationships/image" Target="../media/image41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gif"/><Relationship Id="rId7" Type="http://schemas.openxmlformats.org/officeDocument/2006/relationships/image" Target="../media/image41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55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50.wmf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2" Type="http://schemas.openxmlformats.org/officeDocument/2006/relationships/image" Target="../media/image45.gif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8.bin"/><Relationship Id="rId24" Type="http://schemas.openxmlformats.org/officeDocument/2006/relationships/oleObject" Target="../embeddings/oleObject24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52.png"/><Relationship Id="rId23" Type="http://schemas.openxmlformats.org/officeDocument/2006/relationships/image" Target="../media/image56.wmf"/><Relationship Id="rId10" Type="http://schemas.openxmlformats.org/officeDocument/2006/relationships/image" Target="../media/image49.wmf"/><Relationship Id="rId19" Type="http://schemas.openxmlformats.org/officeDocument/2006/relationships/image" Target="../media/image54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1.wmf"/><Relationship Id="rId22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64.wmf"/><Relationship Id="rId3" Type="http://schemas.openxmlformats.org/officeDocument/2006/relationships/image" Target="../media/image59.gi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29.bin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68.png"/><Relationship Id="rId10" Type="http://schemas.openxmlformats.org/officeDocument/2006/relationships/image" Target="../media/image71.wmf"/><Relationship Id="rId4" Type="http://schemas.openxmlformats.org/officeDocument/2006/relationships/image" Target="../media/image67.gif"/><Relationship Id="rId9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76" y="3193748"/>
            <a:ext cx="5634352" cy="353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6864" cy="1470025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ミューオンビーム蓄積用リング設計と</a:t>
            </a:r>
            <a:br>
              <a:rPr kumimoji="1" lang="en-US" altLang="ja-JP" sz="3200" dirty="0"/>
            </a:br>
            <a:r>
              <a:rPr kumimoji="1" lang="ja-JP" altLang="en-US" sz="3200" dirty="0"/>
              <a:t>ビーム入射手法の開発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07704" y="1772816"/>
            <a:ext cx="6768752" cy="122413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000" dirty="0"/>
              <a:t>高エネ研　</a:t>
            </a:r>
            <a:r>
              <a:rPr kumimoji="1" lang="ja-JP" altLang="en-US" sz="2000" u="sng" dirty="0"/>
              <a:t>飯沼裕美</a:t>
            </a:r>
            <a:r>
              <a:rPr kumimoji="1" lang="ja-JP" altLang="en-US" sz="2000" dirty="0"/>
              <a:t>、</a:t>
            </a:r>
            <a:r>
              <a:rPr lang="ja-JP" altLang="en-US" sz="2000" dirty="0"/>
              <a:t>荻津透、齊藤直人、佐々木憲一、</a:t>
            </a:r>
            <a:endParaRPr lang="en-US" altLang="ja-JP" sz="2000" dirty="0"/>
          </a:p>
          <a:p>
            <a:pPr algn="l"/>
            <a:r>
              <a:rPr lang="ja-JP" altLang="en-US" sz="2000" dirty="0"/>
              <a:t>　　　　　　　菅野未知央、中山久義、三増俊広、</a:t>
            </a:r>
            <a:r>
              <a:rPr lang="en-US" altLang="ja-JP" sz="2000" dirty="0"/>
              <a:t>Etienne Forest</a:t>
            </a:r>
          </a:p>
          <a:p>
            <a:pPr algn="l"/>
            <a:r>
              <a:rPr kumimoji="1" lang="ja-JP" altLang="en-US" sz="2000" dirty="0" err="1"/>
              <a:t>日立日立</a:t>
            </a:r>
            <a:r>
              <a:rPr kumimoji="1" lang="ja-JP" altLang="en-US" sz="2000" dirty="0"/>
              <a:t>研　阿部充志</a:t>
            </a:r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/>
        </p:nvGraphicFramePr>
        <p:xfrm>
          <a:off x="6144221" y="5228481"/>
          <a:ext cx="18843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数式" r:id="rId3" imgW="723600" imgH="228600" progId="Equation.3">
                  <p:embed/>
                </p:oleObj>
              </mc:Choice>
              <mc:Fallback>
                <p:oleObj name="数式" r:id="rId3" imgW="723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221" y="5228481"/>
                        <a:ext cx="1884362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160"/>
          <p:cNvGrpSpPr>
            <a:grpSpLocks/>
          </p:cNvGrpSpPr>
          <p:nvPr/>
        </p:nvGrpSpPr>
        <p:grpSpPr bwMode="auto">
          <a:xfrm>
            <a:off x="5541144" y="3421335"/>
            <a:ext cx="3135312" cy="3248025"/>
            <a:chOff x="3782" y="1055"/>
            <a:chExt cx="1732" cy="1854"/>
          </a:xfrm>
        </p:grpSpPr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3794" y="1216"/>
              <a:ext cx="1611" cy="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65"/>
            <p:cNvSpPr>
              <a:spLocks noChangeShapeType="1"/>
            </p:cNvSpPr>
            <p:nvPr/>
          </p:nvSpPr>
          <p:spPr bwMode="auto">
            <a:xfrm flipV="1">
              <a:off x="3787" y="1627"/>
              <a:ext cx="0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66"/>
            <p:cNvSpPr>
              <a:spLocks noChangeShapeType="1"/>
            </p:cNvSpPr>
            <p:nvPr/>
          </p:nvSpPr>
          <p:spPr bwMode="auto">
            <a:xfrm rot="2806563" flipV="1">
              <a:off x="4160" y="1125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67"/>
            <p:cNvSpPr>
              <a:spLocks noChangeShapeType="1"/>
            </p:cNvSpPr>
            <p:nvPr/>
          </p:nvSpPr>
          <p:spPr bwMode="auto">
            <a:xfrm>
              <a:off x="5412" y="1976"/>
              <a:ext cx="0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68"/>
            <p:cNvSpPr>
              <a:spLocks noChangeShapeType="1"/>
            </p:cNvSpPr>
            <p:nvPr/>
          </p:nvSpPr>
          <p:spPr bwMode="auto">
            <a:xfrm rot="5400000" flipV="1">
              <a:off x="4771" y="1039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69"/>
            <p:cNvSpPr>
              <a:spLocks noChangeShapeType="1"/>
            </p:cNvSpPr>
            <p:nvPr/>
          </p:nvSpPr>
          <p:spPr bwMode="auto">
            <a:xfrm rot="16200000" flipV="1">
              <a:off x="4413" y="2646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70"/>
            <p:cNvSpPr>
              <a:spLocks noChangeShapeType="1"/>
            </p:cNvSpPr>
            <p:nvPr/>
          </p:nvSpPr>
          <p:spPr bwMode="auto">
            <a:xfrm rot="13471227" flipV="1">
              <a:off x="5061" y="2517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71"/>
            <p:cNvSpPr>
              <a:spLocks noChangeShapeType="1"/>
            </p:cNvSpPr>
            <p:nvPr/>
          </p:nvSpPr>
          <p:spPr bwMode="auto">
            <a:xfrm rot="-24011646" flipH="1" flipV="1">
              <a:off x="3867" y="2239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72"/>
            <p:cNvSpPr>
              <a:spLocks noChangeShapeType="1"/>
            </p:cNvSpPr>
            <p:nvPr/>
          </p:nvSpPr>
          <p:spPr bwMode="auto">
            <a:xfrm rot="-24011646">
              <a:off x="5274" y="1379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73"/>
            <p:cNvSpPr>
              <a:spLocks noChangeShapeType="1"/>
            </p:cNvSpPr>
            <p:nvPr/>
          </p:nvSpPr>
          <p:spPr bwMode="auto">
            <a:xfrm flipV="1">
              <a:off x="3787" y="1645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75"/>
            <p:cNvSpPr>
              <a:spLocks noChangeShapeType="1"/>
            </p:cNvSpPr>
            <p:nvPr/>
          </p:nvSpPr>
          <p:spPr bwMode="auto">
            <a:xfrm rot="1626342" flipV="1">
              <a:off x="4087" y="1204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Line 77"/>
            <p:cNvSpPr>
              <a:spLocks noChangeShapeType="1"/>
            </p:cNvSpPr>
            <p:nvPr/>
          </p:nvSpPr>
          <p:spPr bwMode="auto">
            <a:xfrm rot="2722241" flipV="1">
              <a:off x="4644" y="1064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78"/>
            <p:cNvSpPr>
              <a:spLocks noChangeShapeType="1"/>
            </p:cNvSpPr>
            <p:nvPr/>
          </p:nvSpPr>
          <p:spPr bwMode="auto">
            <a:xfrm rot="6203064" flipV="1">
              <a:off x="5110" y="1476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79"/>
            <p:cNvSpPr>
              <a:spLocks noChangeShapeType="1"/>
            </p:cNvSpPr>
            <p:nvPr/>
          </p:nvSpPr>
          <p:spPr bwMode="auto">
            <a:xfrm rot="8840164" flipV="1">
              <a:off x="5167" y="2051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80"/>
            <p:cNvSpPr>
              <a:spLocks noChangeShapeType="1"/>
            </p:cNvSpPr>
            <p:nvPr/>
          </p:nvSpPr>
          <p:spPr bwMode="auto">
            <a:xfrm rot="11982452" flipV="1">
              <a:off x="4773" y="2516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82"/>
            <p:cNvSpPr>
              <a:spLocks noChangeShapeType="1"/>
            </p:cNvSpPr>
            <p:nvPr/>
          </p:nvSpPr>
          <p:spPr bwMode="auto">
            <a:xfrm rot="14813513" flipV="1">
              <a:off x="4187" y="2571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83"/>
            <p:cNvSpPr>
              <a:spLocks noChangeShapeType="1"/>
            </p:cNvSpPr>
            <p:nvPr/>
          </p:nvSpPr>
          <p:spPr bwMode="auto">
            <a:xfrm rot="18235578" flipV="1">
              <a:off x="3773" y="2167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161"/>
          <p:cNvGrpSpPr>
            <a:grpSpLocks/>
          </p:cNvGrpSpPr>
          <p:nvPr/>
        </p:nvGrpSpPr>
        <p:grpSpPr bwMode="auto">
          <a:xfrm>
            <a:off x="6693272" y="4581128"/>
            <a:ext cx="1376362" cy="584201"/>
            <a:chOff x="3446" y="893"/>
            <a:chExt cx="867" cy="368"/>
          </a:xfrm>
        </p:grpSpPr>
        <p:grpSp>
          <p:nvGrpSpPr>
            <p:cNvPr id="43" name="Group 84"/>
            <p:cNvGrpSpPr>
              <a:grpSpLocks/>
            </p:cNvGrpSpPr>
            <p:nvPr/>
          </p:nvGrpSpPr>
          <p:grpSpPr bwMode="auto">
            <a:xfrm>
              <a:off x="3446" y="893"/>
              <a:ext cx="227" cy="236"/>
              <a:chOff x="217" y="3683"/>
              <a:chExt cx="227" cy="236"/>
            </a:xfrm>
          </p:grpSpPr>
          <p:sp>
            <p:nvSpPr>
              <p:cNvPr id="47" name="Oval 85"/>
              <p:cNvSpPr>
                <a:spLocks noChangeArrowheads="1"/>
              </p:cNvSpPr>
              <p:nvPr/>
            </p:nvSpPr>
            <p:spPr bwMode="auto">
              <a:xfrm>
                <a:off x="217" y="3683"/>
                <a:ext cx="227" cy="2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Oval 86"/>
              <p:cNvSpPr>
                <a:spLocks noChangeArrowheads="1"/>
              </p:cNvSpPr>
              <p:nvPr/>
            </p:nvSpPr>
            <p:spPr bwMode="auto">
              <a:xfrm>
                <a:off x="269" y="3735"/>
                <a:ext cx="133" cy="12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" name="Group 87"/>
            <p:cNvGrpSpPr>
              <a:grpSpLocks/>
            </p:cNvGrpSpPr>
            <p:nvPr/>
          </p:nvGrpSpPr>
          <p:grpSpPr bwMode="auto">
            <a:xfrm>
              <a:off x="3718" y="896"/>
              <a:ext cx="595" cy="365"/>
              <a:chOff x="500" y="2987"/>
              <a:chExt cx="595" cy="365"/>
            </a:xfrm>
          </p:grpSpPr>
          <p:sp>
            <p:nvSpPr>
              <p:cNvPr id="45" name="Text Box 88"/>
              <p:cNvSpPr txBox="1">
                <a:spLocks noChangeArrowheads="1"/>
              </p:cNvSpPr>
              <p:nvPr/>
            </p:nvSpPr>
            <p:spPr bwMode="auto">
              <a:xfrm>
                <a:off x="500" y="2987"/>
                <a:ext cx="59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46" name="Line 89"/>
              <p:cNvSpPr>
                <a:spLocks noChangeShapeType="1"/>
              </p:cNvSpPr>
              <p:nvPr/>
            </p:nvSpPr>
            <p:spPr bwMode="auto">
              <a:xfrm>
                <a:off x="569" y="2988"/>
                <a:ext cx="1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49" name="オブジェクト 48"/>
          <p:cNvGraphicFramePr>
            <a:graphicFrameLocks noChangeAspect="1"/>
          </p:cNvGraphicFramePr>
          <p:nvPr/>
        </p:nvGraphicFramePr>
        <p:xfrm>
          <a:off x="6405240" y="4005064"/>
          <a:ext cx="495548" cy="53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数式" r:id="rId5" imgW="126720" imgH="215640" progId="Equation.3">
                  <p:embed/>
                </p:oleObj>
              </mc:Choice>
              <mc:Fallback>
                <p:oleObj name="数式" r:id="rId5" imgW="1267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240" y="4005064"/>
                        <a:ext cx="495548" cy="539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7"/>
          <p:cNvGraphicFramePr>
            <a:graphicFrameLocks noChangeAspect="1"/>
          </p:cNvGraphicFramePr>
          <p:nvPr/>
        </p:nvGraphicFramePr>
        <p:xfrm>
          <a:off x="5856189" y="3356992"/>
          <a:ext cx="4953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数式" r:id="rId7" imgW="126720" imgH="241200" progId="Equation.3">
                  <p:embed/>
                </p:oleObj>
              </mc:Choice>
              <mc:Fallback>
                <p:oleObj name="数式" r:id="rId7" imgW="1267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189" y="3356992"/>
                        <a:ext cx="4953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156176" y="2780928"/>
          <a:ext cx="2759937" cy="74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数式" r:id="rId9" imgW="863280" imgH="241200" progId="Equation.3">
                  <p:embed/>
                </p:oleObj>
              </mc:Choice>
              <mc:Fallback>
                <p:oleObj name="数式" r:id="rId9" imgW="8632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780928"/>
                        <a:ext cx="2759937" cy="747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827584" y="335699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超電導ソレノイド磁石</a:t>
            </a:r>
            <a:endParaRPr lang="en-US" altLang="ja-JP" sz="2000" dirty="0"/>
          </a:p>
          <a:p>
            <a:pPr marL="342900" indent="-342900"/>
            <a:r>
              <a:rPr kumimoji="1" lang="en-US" altLang="ja-JP" sz="2000" dirty="0"/>
              <a:t>(</a:t>
            </a:r>
            <a:r>
              <a:rPr kumimoji="1" lang="ja-JP" altLang="en-US" sz="2000" dirty="0"/>
              <a:t>中心磁場 </a:t>
            </a:r>
            <a:r>
              <a:rPr kumimoji="1" lang="en-US" altLang="ja-JP" sz="2000" dirty="0"/>
              <a:t>3</a:t>
            </a:r>
            <a:r>
              <a:rPr kumimoji="1" lang="ja-JP" altLang="en-US" sz="2000" dirty="0"/>
              <a:t>テスラ</a:t>
            </a:r>
            <a:r>
              <a:rPr kumimoji="1" lang="en-US" altLang="ja-JP" sz="2000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0" y="962753"/>
            <a:ext cx="6115305" cy="288031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6156684" cy="2808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300192" y="256490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</a:rPr>
              <a:t>トンネル入り口　高さ</a:t>
            </a:r>
            <a:r>
              <a:rPr kumimoji="1" lang="en-US" altLang="ja-JP" sz="2400" b="1" dirty="0">
                <a:solidFill>
                  <a:srgbClr val="00B050"/>
                </a:solidFill>
              </a:rPr>
              <a:t>145cm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30622"/>
            <a:ext cx="8424936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トンネル入り口、出口の位相空間分布</a:t>
            </a:r>
          </a:p>
        </p:txBody>
      </p:sp>
      <p:sp>
        <p:nvSpPr>
          <p:cNvPr id="13" name="ストライプ矢印 12"/>
          <p:cNvSpPr/>
          <p:nvPr/>
        </p:nvSpPr>
        <p:spPr>
          <a:xfrm rot="5400000">
            <a:off x="6372200" y="3933056"/>
            <a:ext cx="1296144" cy="576064"/>
          </a:xfrm>
          <a:prstGeom prst="stripedRightArrow">
            <a:avLst>
              <a:gd name="adj1" fmla="val 60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176" y="98072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黒色：角穴トンネル</a:t>
            </a:r>
            <a:endParaRPr kumimoji="1" lang="en-US" altLang="ja-JP" dirty="0"/>
          </a:p>
          <a:p>
            <a:r>
              <a:rPr lang="ja-JP" altLang="en-US" dirty="0"/>
              <a:t>その他の色：丸穴トンネル、</a:t>
            </a:r>
            <a:r>
              <a:rPr lang="en-US" altLang="ja-JP" dirty="0"/>
              <a:t>6~9mrad</a:t>
            </a:r>
            <a:r>
              <a:rPr lang="ja-JP" altLang="en-US" dirty="0"/>
              <a:t>の進入角候補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57240" y="3843072"/>
            <a:ext cx="6423952" cy="2972201"/>
            <a:chOff x="236280" y="3459481"/>
            <a:chExt cx="6423952" cy="2972201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501008"/>
              <a:ext cx="6408712" cy="2930674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 rot="16200000">
              <a:off x="174145" y="3521616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/>
                <a:t>rad</a:t>
              </a:r>
              <a:endParaRPr kumimoji="1" lang="ja-JP" altLang="en-US" sz="1400" dirty="0"/>
            </a:p>
          </p:txBody>
        </p:sp>
      </p:grpSp>
      <p:sp>
        <p:nvSpPr>
          <p:cNvPr id="20" name="四角形吹き出し 19"/>
          <p:cNvSpPr/>
          <p:nvPr/>
        </p:nvSpPr>
        <p:spPr>
          <a:xfrm>
            <a:off x="5579096" y="1916832"/>
            <a:ext cx="3564904" cy="1872208"/>
          </a:xfrm>
          <a:prstGeom prst="wedgeRectCallout">
            <a:avLst>
              <a:gd name="adj1" fmla="val -51004"/>
              <a:gd name="adj2" fmla="val 795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</a:rPr>
              <a:t>X-x’, y-y’</a:t>
            </a:r>
            <a:r>
              <a:rPr lang="ja-JP" altLang="en-US" sz="2000" dirty="0">
                <a:solidFill>
                  <a:schemeClr val="tx1"/>
                </a:solidFill>
              </a:rPr>
              <a:t>分布よりも、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X-y’, y-x’</a:t>
            </a:r>
            <a:r>
              <a:rPr lang="ja-JP" altLang="en-US" sz="2000" dirty="0">
                <a:solidFill>
                  <a:schemeClr val="tx1"/>
                </a:solidFill>
              </a:rPr>
              <a:t>分布表示の方が分かりやすい。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ja-JP" altLang="en-US" sz="2000" dirty="0">
                <a:solidFill>
                  <a:schemeClr val="tx1"/>
                </a:solidFill>
                <a:sym typeface="Wingdings" pitchFamily="2" charset="2"/>
              </a:rPr>
              <a:t>ソレノイド磁場は径方向と軸方向の相関が強い。トンネル内も相関が残る。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2200" y="501317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トンネル</a:t>
            </a:r>
            <a:r>
              <a:rPr lang="ja-JP" altLang="en-US" sz="2400" b="1" dirty="0">
                <a:solidFill>
                  <a:srgbClr val="FF0000"/>
                </a:solidFill>
              </a:rPr>
              <a:t>出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口　高さ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110cm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444208" y="594928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“ローカルに線形な相関“なら、ビームをそのように作れる！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2B4D4E-C770-59BA-C025-679FA5B2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" name="Picture 4" descr="C:\Users\hiromi\Documents\2011doc\g-2\0229gif\XXpYYpview_145_sele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5544616" cy="2959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6" name="正方形/長方形 15"/>
          <p:cNvSpPr/>
          <p:nvPr/>
        </p:nvSpPr>
        <p:spPr>
          <a:xfrm>
            <a:off x="2483768" y="2937138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角穴トンネルの分布のみ表示</a:t>
            </a:r>
          </a:p>
        </p:txBody>
      </p:sp>
    </p:spTree>
    <p:extLst>
      <p:ext uri="{BB962C8B-B14F-4D97-AF65-F5344CB8AC3E}">
        <p14:creationId xmlns:p14="http://schemas.microsoft.com/office/powerpoint/2010/main" val="1327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トンネル断面でスライスした、</a:t>
            </a:r>
            <a:br>
              <a:rPr kumimoji="1" lang="en-US" altLang="ja-JP" sz="3200" dirty="0"/>
            </a:br>
            <a:r>
              <a:rPr kumimoji="1" lang="ja-JP" altLang="en-US" sz="3200" dirty="0"/>
              <a:t>ビームの空間分布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43608" y="610549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ja-JP" sz="2000" dirty="0"/>
              <a:t>LINAC</a:t>
            </a:r>
            <a:r>
              <a:rPr lang="ja-JP" altLang="en-US" sz="2000" dirty="0"/>
              <a:t>出口：ガウス分布と過程　（具体的なビームパラメタが必要）</a:t>
            </a:r>
            <a:endParaRPr lang="en-US" altLang="ja-JP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ja-JP" altLang="en-US" sz="2000" dirty="0"/>
              <a:t>適切な相関（ソレノイド軸方向と径方向の間）を持たせる。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4563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64679"/>
            <a:ext cx="3744416" cy="354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1043608" y="980728"/>
            <a:ext cx="21602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トンネル入り口　高さ</a:t>
            </a:r>
            <a:r>
              <a:rPr kumimoji="1" lang="en-US" altLang="ja-JP" sz="2400" dirty="0"/>
              <a:t>145cm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88224" y="980728"/>
            <a:ext cx="18722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トンネル</a:t>
            </a:r>
            <a:r>
              <a:rPr lang="ja-JP" altLang="en-US" sz="2400" dirty="0"/>
              <a:t>出</a:t>
            </a:r>
            <a:r>
              <a:rPr kumimoji="1" lang="ja-JP" altLang="en-US" sz="2400" dirty="0"/>
              <a:t>口　高さ</a:t>
            </a:r>
            <a:r>
              <a:rPr kumimoji="1" lang="en-US" altLang="ja-JP" sz="2400" dirty="0"/>
              <a:t>110cm</a:t>
            </a:r>
            <a:endParaRPr kumimoji="1" lang="ja-JP" altLang="en-US" sz="2400" dirty="0"/>
          </a:p>
        </p:txBody>
      </p:sp>
      <p:sp>
        <p:nvSpPr>
          <p:cNvPr id="19" name="ストライプ矢印 18"/>
          <p:cNvSpPr/>
          <p:nvPr/>
        </p:nvSpPr>
        <p:spPr>
          <a:xfrm>
            <a:off x="3779912" y="2780928"/>
            <a:ext cx="1296144" cy="576064"/>
          </a:xfrm>
          <a:prstGeom prst="stripedRightArrow">
            <a:avLst>
              <a:gd name="adj1" fmla="val 60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3408037">
            <a:off x="2214139" y="2371358"/>
            <a:ext cx="504056" cy="832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498072"/>
            <a:ext cx="8712968" cy="1631216"/>
          </a:xfrm>
          <a:prstGeom prst="rect">
            <a:avLst/>
          </a:prstGeom>
          <a:solidFill>
            <a:srgbClr val="FF99FF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kumimoji="1" lang="ja-JP" altLang="en-US" sz="2000" dirty="0"/>
              <a:t>高さ</a:t>
            </a:r>
            <a:r>
              <a:rPr kumimoji="1" lang="en-US" altLang="ja-JP" sz="2000" dirty="0"/>
              <a:t>145cm</a:t>
            </a:r>
            <a:r>
              <a:rPr kumimoji="1" lang="ja-JP" altLang="en-US" sz="2000" dirty="0"/>
              <a:t>地点から、</a:t>
            </a:r>
            <a:r>
              <a:rPr lang="ja-JP" altLang="en-US" sz="2000" dirty="0">
                <a:sym typeface="Symbol"/>
              </a:rPr>
              <a:t></a:t>
            </a:r>
            <a:r>
              <a:rPr lang="en-US" altLang="ja-JP" sz="2000" dirty="0"/>
              <a:t>1cm</a:t>
            </a:r>
            <a:r>
              <a:rPr lang="ja-JP" altLang="en-US" sz="2000" dirty="0"/>
              <a:t>程度で、</a:t>
            </a:r>
            <a:r>
              <a:rPr lang="en-US" altLang="ja-JP" sz="2000" dirty="0"/>
              <a:t>”</a:t>
            </a:r>
            <a:r>
              <a:rPr kumimoji="1" lang="ja-JP" altLang="en-US" sz="2000" dirty="0"/>
              <a:t>ローカル線形の相関“条件を満たす初期条件をランダムに作り入射を試すと、</a:t>
            </a:r>
            <a:r>
              <a:rPr lang="ja-JP" altLang="en-US" sz="2000" dirty="0"/>
              <a:t>高さ</a:t>
            </a:r>
            <a:r>
              <a:rPr lang="en-US" altLang="ja-JP" sz="2000" dirty="0"/>
              <a:t>20cm</a:t>
            </a:r>
            <a:r>
              <a:rPr lang="ja-JP" altLang="en-US" sz="2000" dirty="0"/>
              <a:t>地点で、</a:t>
            </a:r>
            <a:r>
              <a:rPr lang="ja-JP" altLang="en-US" sz="2000" dirty="0">
                <a:sym typeface="Symbol"/>
              </a:rPr>
              <a:t></a:t>
            </a:r>
            <a:r>
              <a:rPr kumimoji="1" lang="en-US" altLang="ja-JP" sz="2000" dirty="0"/>
              <a:t>1mrad</a:t>
            </a:r>
            <a:r>
              <a:rPr kumimoji="1" lang="ja-JP" altLang="en-US" sz="2000" dirty="0"/>
              <a:t>以内の進入角広がり、</a:t>
            </a:r>
            <a:r>
              <a:rPr lang="ja-JP" altLang="en-US" sz="2000" dirty="0"/>
              <a:t>高さ広がり</a:t>
            </a:r>
            <a:r>
              <a:rPr lang="ja-JP" altLang="en-US" sz="2000" dirty="0">
                <a:sym typeface="Symbol"/>
              </a:rPr>
              <a:t></a:t>
            </a:r>
            <a:r>
              <a:rPr lang="en-US" altLang="ja-JP" sz="2000" dirty="0">
                <a:sym typeface="Symbol"/>
              </a:rPr>
              <a:t>2cm</a:t>
            </a:r>
            <a:r>
              <a:rPr lang="ja-JP" altLang="en-US" sz="2000" dirty="0">
                <a:sym typeface="Symbol"/>
              </a:rPr>
              <a:t>程度で入射できる。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ja-JP" altLang="en-US" sz="2000" dirty="0">
                <a:sym typeface="Wingdings" pitchFamily="2" charset="2"/>
              </a:rPr>
              <a:t>この分布に適したキッカー磁場を作る。</a:t>
            </a:r>
            <a:endParaRPr lang="en-US" altLang="ja-JP" sz="2000" dirty="0">
              <a:sym typeface="Symbo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kumimoji="1" lang="ja-JP" altLang="en-US" sz="2000" dirty="0"/>
              <a:t>トンネル入り口から遡り、</a:t>
            </a:r>
            <a:r>
              <a:rPr kumimoji="1" lang="en-US" altLang="ja-JP" sz="2000" dirty="0"/>
              <a:t>LINAC</a:t>
            </a:r>
            <a:r>
              <a:rPr kumimoji="1" lang="ja-JP" altLang="en-US" sz="2000" dirty="0"/>
              <a:t>出口までの輸送ライン設計取組中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2380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弧 3"/>
          <p:cNvSpPr/>
          <p:nvPr/>
        </p:nvSpPr>
        <p:spPr>
          <a:xfrm>
            <a:off x="827584" y="4941168"/>
            <a:ext cx="1224136" cy="360040"/>
          </a:xfrm>
          <a:prstGeom prst="arc">
            <a:avLst>
              <a:gd name="adj1" fmla="val 9662501"/>
              <a:gd name="adj2" fmla="val 19336589"/>
            </a:avLst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弧 4"/>
          <p:cNvSpPr/>
          <p:nvPr/>
        </p:nvSpPr>
        <p:spPr>
          <a:xfrm>
            <a:off x="668710" y="3394710"/>
            <a:ext cx="1455018" cy="432048"/>
          </a:xfrm>
          <a:prstGeom prst="arc">
            <a:avLst>
              <a:gd name="adj1" fmla="val 9505027"/>
              <a:gd name="adj2" fmla="val 17921011"/>
            </a:avLst>
          </a:prstGeom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996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パルス電流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1640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lang="ja-JP" altLang="en-US" dirty="0"/>
              <a:t>ペアの内外銅コイル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051720" y="3501008"/>
            <a:ext cx="1224136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4"/>
          <p:cNvSpPr txBox="1">
            <a:spLocks/>
          </p:cNvSpPr>
          <p:nvPr/>
        </p:nvSpPr>
        <p:spPr>
          <a:xfrm>
            <a:off x="179512" y="116632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(3) </a:t>
            </a:r>
            <a:r>
              <a:rPr kumimoji="1" lang="ja-JP" altLang="en-US" sz="32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キッカー装置軸対称径方向パルス磁場</a:t>
            </a:r>
            <a:r>
              <a:rPr kumimoji="1" lang="en-US" altLang="ja-JP" sz="32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1" lang="en-US" altLang="ja-JP" sz="24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kick</a:t>
            </a:r>
            <a:r>
              <a:rPr kumimoji="1" lang="en-US" altLang="ja-JP" sz="32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(t) </a:t>
            </a:r>
            <a:endParaRPr kumimoji="1" lang="ja-JP" altLang="en-US" sz="32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39952" y="692696"/>
            <a:ext cx="4193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000" b="1" dirty="0" err="1">
                <a:latin typeface="Times New Roman" pitchFamily="18" charset="0"/>
                <a:cs typeface="Times New Roman" pitchFamily="18" charset="0"/>
              </a:rPr>
              <a:t>kick</a:t>
            </a:r>
            <a:r>
              <a:rPr kumimoji="1" lang="en-US" altLang="ja-JP" sz="2800" b="1" dirty="0">
                <a:latin typeface="Times New Roman" pitchFamily="18" charset="0"/>
                <a:cs typeface="Times New Roman" pitchFamily="18" charset="0"/>
              </a:rPr>
              <a:t>(t)=</a:t>
            </a:r>
            <a:r>
              <a:rPr kumimoji="1" lang="en-US" altLang="ja-JP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800" b="1" baseline="-25000" dirty="0" err="1">
                <a:latin typeface="Times New Roman" pitchFamily="18" charset="0"/>
                <a:cs typeface="Times New Roman" pitchFamily="18" charset="0"/>
              </a:rPr>
              <a:t>peak</a:t>
            </a:r>
            <a:r>
              <a:rPr kumimoji="1" lang="en-US" altLang="ja-JP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b="1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kumimoji="1" lang="en-US" altLang="ja-JP" sz="2800" b="1" dirty="0">
                <a:latin typeface="Times New Roman" pitchFamily="18" charset="0"/>
                <a:cs typeface="Times New Roman" pitchFamily="18" charset="0"/>
              </a:rPr>
              <a:t>sin(</a:t>
            </a:r>
            <a:r>
              <a:rPr kumimoji="1" lang="en-US" altLang="ja-JP" sz="2800" b="1" dirty="0">
                <a:latin typeface="Times New Roman" pitchFamily="18" charset="0"/>
                <a:cs typeface="Times New Roman" pitchFamily="18" charset="0"/>
                <a:sym typeface="Symbol"/>
              </a:rPr>
              <a:t>t</a:t>
            </a:r>
            <a:r>
              <a:rPr kumimoji="1" lang="en-US" altLang="ja-JP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ja-JP" sz="2800" b="1" dirty="0">
                <a:latin typeface="Times New Roman" pitchFamily="18" charset="0"/>
                <a:cs typeface="Times New Roman" pitchFamily="18" charset="0"/>
                <a:sym typeface="Symbol"/>
              </a:rPr>
              <a:t>=/</a:t>
            </a:r>
            <a:r>
              <a:rPr lang="en-US" altLang="ja-JP" sz="2800" b="1" dirty="0" err="1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altLang="ja-JP" sz="1600" b="1" dirty="0" err="1">
                <a:latin typeface="Times New Roman" pitchFamily="18" charset="0"/>
                <a:cs typeface="Times New Roman" pitchFamily="18" charset="0"/>
                <a:sym typeface="Symbol"/>
              </a:rPr>
              <a:t>kick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63888" y="1556792"/>
            <a:ext cx="55801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ソレノイド軸方向の動き～</a:t>
            </a:r>
            <a:r>
              <a:rPr lang="en-US" altLang="ja-JP" sz="1900" dirty="0">
                <a:latin typeface="Times New Roman" pitchFamily="18" charset="0"/>
                <a:cs typeface="Times New Roman" pitchFamily="18" charset="0"/>
              </a:rPr>
              <a:t>10mrad</a:t>
            </a: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を垂直キックする</a:t>
            </a:r>
            <a:endParaRPr lang="en-US" altLang="ja-JP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磁場の強さ</a:t>
            </a:r>
            <a:r>
              <a:rPr kumimoji="1" lang="ja-JP" altLang="en-US" sz="1900" dirty="0">
                <a:latin typeface="Times New Roman" pitchFamily="18" charset="0"/>
                <a:cs typeface="Times New Roman" pitchFamily="18" charset="0"/>
              </a:rPr>
              <a:t>：</a:t>
            </a:r>
            <a:endParaRPr kumimoji="1" lang="en-US" altLang="ja-JP" sz="19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ピークで</a:t>
            </a:r>
            <a:r>
              <a:rPr kumimoji="1" lang="en-US" altLang="ja-JP" sz="1900" dirty="0">
                <a:latin typeface="Times New Roman" pitchFamily="18" charset="0"/>
                <a:cs typeface="Times New Roman" pitchFamily="18" charset="0"/>
              </a:rPr>
              <a:t> 1 ~ 10 </a:t>
            </a: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ガウス程度</a:t>
            </a:r>
            <a:endParaRPr kumimoji="1" lang="en-US" altLang="ja-JP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時間形状：</a:t>
            </a:r>
            <a:endParaRPr kumimoji="1" lang="en-US" altLang="ja-JP" sz="19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kumimoji="1" lang="en-US" altLang="ja-JP" sz="1900" dirty="0" err="1">
                <a:latin typeface="Times New Roman" pitchFamily="18" charset="0"/>
                <a:cs typeface="Times New Roman" pitchFamily="18" charset="0"/>
              </a:rPr>
              <a:t>Tkick</a:t>
            </a:r>
            <a:r>
              <a:rPr kumimoji="1" lang="en-US" altLang="ja-JP" sz="1900" dirty="0">
                <a:latin typeface="Times New Roman" pitchFamily="18" charset="0"/>
                <a:cs typeface="Times New Roman" pitchFamily="18" charset="0"/>
              </a:rPr>
              <a:t>=150 </a:t>
            </a:r>
            <a:r>
              <a:rPr kumimoji="1" lang="en-US" altLang="ja-JP" sz="1900" dirty="0" err="1">
                <a:latin typeface="Times New Roman" pitchFamily="18" charset="0"/>
                <a:cs typeface="Times New Roman" pitchFamily="18" charset="0"/>
              </a:rPr>
              <a:t>nsec</a:t>
            </a:r>
            <a:r>
              <a:rPr kumimoji="1" lang="en-US" altLang="ja-JP" sz="1900" dirty="0">
                <a:latin typeface="Times New Roman" pitchFamily="18" charset="0"/>
                <a:cs typeface="Times New Roman" pitchFamily="18" charset="0"/>
              </a:rPr>
              <a:t> (c.f. </a:t>
            </a:r>
            <a:r>
              <a:rPr lang="en-US" altLang="ja-JP" sz="19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周くらい分</a:t>
            </a:r>
            <a:r>
              <a:rPr kumimoji="1" lang="en-US" altLang="ja-JP" sz="19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空間分布：</a:t>
            </a:r>
            <a:endParaRPr lang="en-US" altLang="ja-JP" sz="19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径方向</a:t>
            </a:r>
            <a:r>
              <a:rPr lang="en-US" altLang="ja-JP" sz="1900" dirty="0">
                <a:latin typeface="Times New Roman" pitchFamily="18" charset="0"/>
                <a:cs typeface="Times New Roman" pitchFamily="18" charset="0"/>
              </a:rPr>
              <a:t>33cm±5mm </a:t>
            </a: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範囲で</a:t>
            </a:r>
            <a:r>
              <a:rPr lang="en-US" altLang="ja-JP" sz="1900" dirty="0"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程度の均一度</a:t>
            </a:r>
            <a:endParaRPr lang="en-US" altLang="ja-JP" sz="19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ソレノイド軸方向（高さ）</a:t>
            </a:r>
            <a:r>
              <a:rPr lang="en-US" altLang="ja-JP" sz="1900" dirty="0">
                <a:latin typeface="Times New Roman" pitchFamily="18" charset="0"/>
                <a:cs typeface="Times New Roman" pitchFamily="18" charset="0"/>
              </a:rPr>
              <a:t>±10cm </a:t>
            </a:r>
            <a:r>
              <a:rPr lang="ja-JP" altLang="en-US" sz="1900" dirty="0">
                <a:latin typeface="Times New Roman" pitchFamily="18" charset="0"/>
                <a:cs typeface="Times New Roman" pitchFamily="18" charset="0"/>
              </a:rPr>
              <a:t>程度</a:t>
            </a:r>
            <a:endParaRPr lang="en-US" altLang="ja-JP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1560" y="558924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2400" b="1" dirty="0">
                <a:latin typeface="Times New Roman" pitchFamily="18" charset="0"/>
                <a:cs typeface="Times New Roman" pitchFamily="18" charset="0"/>
              </a:rPr>
              <a:t>(t)=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2400" b="1" baseline="-25000" dirty="0" err="1">
                <a:latin typeface="Times New Roman" pitchFamily="18" charset="0"/>
                <a:cs typeface="Times New Roman" pitchFamily="18" charset="0"/>
              </a:rPr>
              <a:t>peak</a:t>
            </a:r>
            <a:r>
              <a:rPr kumimoji="1"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1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kumimoji="1" lang="en-US" altLang="ja-JP" sz="2400" b="1" dirty="0">
                <a:latin typeface="Times New Roman" pitchFamily="18" charset="0"/>
                <a:cs typeface="Times New Roman" pitchFamily="18" charset="0"/>
              </a:rPr>
              <a:t>sin(</a:t>
            </a:r>
            <a:r>
              <a:rPr kumimoji="1" lang="en-US" altLang="ja-JP" sz="2400" b="1" dirty="0">
                <a:latin typeface="Times New Roman" pitchFamily="18" charset="0"/>
                <a:cs typeface="Times New Roman" pitchFamily="18" charset="0"/>
                <a:sym typeface="Symbol"/>
              </a:rPr>
              <a:t>t</a:t>
            </a:r>
            <a:r>
              <a:rPr kumimoji="1" lang="en-US" altLang="ja-JP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ja-JP" sz="2400" b="1" dirty="0">
                <a:latin typeface="Times New Roman" pitchFamily="18" charset="0"/>
                <a:cs typeface="Times New Roman" pitchFamily="18" charset="0"/>
                <a:sym typeface="Symbol"/>
              </a:rPr>
              <a:t>=/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altLang="ja-JP" sz="1400" b="1" dirty="0" err="1">
                <a:latin typeface="Times New Roman" pitchFamily="18" charset="0"/>
                <a:cs typeface="Times New Roman" pitchFamily="18" charset="0"/>
                <a:sym typeface="Symbol"/>
              </a:rPr>
              <a:t>kick</a:t>
            </a:r>
            <a:endParaRPr lang="en-US" altLang="ja-JP" sz="1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baseline="-25000" dirty="0" err="1">
                <a:latin typeface="Times New Roman" pitchFamily="18" charset="0"/>
                <a:cs typeface="Times New Roman" pitchFamily="18" charset="0"/>
              </a:rPr>
              <a:t>peak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  <a:sym typeface="Symbol"/>
              </a:rPr>
              <a:t> 20A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3923928" y="4077072"/>
            <a:ext cx="3278250" cy="2736304"/>
            <a:chOff x="4499992" y="1747054"/>
            <a:chExt cx="3278250" cy="2736304"/>
          </a:xfrm>
        </p:grpSpPr>
        <p:pic>
          <p:nvPicPr>
            <p:cNvPr id="348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2060848"/>
              <a:ext cx="3278250" cy="22259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円/楕円 18"/>
            <p:cNvSpPr/>
            <p:nvPr/>
          </p:nvSpPr>
          <p:spPr>
            <a:xfrm>
              <a:off x="6084168" y="3429000"/>
              <a:ext cx="576064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H="1">
              <a:off x="6341340" y="1747054"/>
              <a:ext cx="30860" cy="273630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線コネクタ 23"/>
          <p:cNvCxnSpPr/>
          <p:nvPr/>
        </p:nvCxnSpPr>
        <p:spPr>
          <a:xfrm>
            <a:off x="3275856" y="3501008"/>
            <a:ext cx="648072" cy="9361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275856" y="4509120"/>
            <a:ext cx="576064" cy="20882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236296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96136" y="40050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R=33.3cm</a:t>
            </a:r>
            <a:endParaRPr kumimoji="1" lang="ja-JP" altLang="en-US" sz="2400" dirty="0"/>
          </a:p>
        </p:txBody>
      </p:sp>
      <p:sp>
        <p:nvSpPr>
          <p:cNvPr id="23" name="角丸四角形吹き出し 22"/>
          <p:cNvSpPr/>
          <p:nvPr/>
        </p:nvSpPr>
        <p:spPr>
          <a:xfrm>
            <a:off x="7297256" y="4653136"/>
            <a:ext cx="1763688" cy="1656184"/>
          </a:xfrm>
          <a:prstGeom prst="wedgeRoundRectCallout">
            <a:avLst>
              <a:gd name="adj1" fmla="val -109018"/>
              <a:gd name="adj2" fmla="val 2943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例：コイルを高さ</a:t>
            </a:r>
            <a:r>
              <a:rPr lang="ja-JP" altLang="en-US" dirty="0">
                <a:solidFill>
                  <a:schemeClr val="tx1"/>
                </a:solidFill>
                <a:sym typeface="Symbol"/>
              </a:rPr>
              <a:t></a:t>
            </a:r>
            <a:r>
              <a:rPr lang="en-US" altLang="ja-JP" dirty="0">
                <a:solidFill>
                  <a:schemeClr val="tx1"/>
                </a:solidFill>
              </a:rPr>
              <a:t>30cm</a:t>
            </a:r>
            <a:r>
              <a:rPr lang="ja-JP" altLang="en-US" dirty="0">
                <a:solidFill>
                  <a:schemeClr val="tx1"/>
                </a:solidFill>
              </a:rPr>
              <a:t>に置くと、</a:t>
            </a:r>
            <a:r>
              <a:rPr kumimoji="1" lang="ja-JP" altLang="en-US" dirty="0">
                <a:solidFill>
                  <a:schemeClr val="tx1"/>
                </a:solidFill>
              </a:rPr>
              <a:t>高さ</a:t>
            </a:r>
            <a:r>
              <a:rPr lang="ja-JP" altLang="en-US" dirty="0">
                <a:solidFill>
                  <a:schemeClr val="tx1"/>
                </a:solidFill>
                <a:sym typeface="Symbol"/>
              </a:rPr>
              <a:t></a:t>
            </a:r>
            <a:r>
              <a:rPr kumimoji="1" lang="en-US" altLang="ja-JP" dirty="0">
                <a:solidFill>
                  <a:schemeClr val="tx1"/>
                </a:solidFill>
              </a:rPr>
              <a:t>10cm</a:t>
            </a:r>
            <a:r>
              <a:rPr kumimoji="1" lang="ja-JP" altLang="en-US" dirty="0">
                <a:solidFill>
                  <a:schemeClr val="tx1"/>
                </a:solidFill>
              </a:rPr>
              <a:t>範囲で径方向磁場を得る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778098"/>
          </a:xfrm>
        </p:spPr>
        <p:txBody>
          <a:bodyPr>
            <a:noAutofit/>
          </a:bodyPr>
          <a:lstStyle/>
          <a:p>
            <a:r>
              <a:rPr lang="en-US" altLang="ja-JP" sz="3200" b="1" u="sng" dirty="0"/>
              <a:t>(2) </a:t>
            </a:r>
            <a:r>
              <a:rPr lang="ja-JP" altLang="en-US" sz="3200" b="1" u="sng" dirty="0"/>
              <a:t>キッカー装置</a:t>
            </a:r>
            <a:r>
              <a:rPr lang="en-US" altLang="ja-JP" sz="3200" b="1" u="sng" dirty="0"/>
              <a:t>R&amp;D</a:t>
            </a:r>
            <a:r>
              <a:rPr lang="en-US" altLang="ja-JP" sz="3200" u="sng" dirty="0"/>
              <a:t> </a:t>
            </a:r>
            <a:endParaRPr kumimoji="1" lang="ja-JP" altLang="en-US" sz="3200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54452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dirty="0"/>
              <a:t>径方向パルス磁場キック</a:t>
            </a:r>
            <a:r>
              <a:rPr lang="en-US" altLang="ja-JP" dirty="0"/>
              <a:t> ;</a:t>
            </a:r>
            <a:endParaRPr kumimoji="1"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dirty="0" err="1"/>
              <a:t>T</a:t>
            </a:r>
            <a:r>
              <a:rPr lang="en-US" altLang="ja-JP" baseline="-25000" dirty="0" err="1">
                <a:sym typeface="Symbol"/>
              </a:rPr>
              <a:t>kick</a:t>
            </a:r>
            <a:r>
              <a:rPr lang="en-US" altLang="ja-JP" dirty="0"/>
              <a:t>/2= ~200nsec</a:t>
            </a:r>
            <a:r>
              <a:rPr lang="ja-JP" altLang="en-US" dirty="0"/>
              <a:t>　半サイン形状</a:t>
            </a:r>
            <a:endParaRPr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/>
              <a:t>ピーク磁場</a:t>
            </a:r>
            <a:r>
              <a:rPr lang="en-US" altLang="ja-JP" dirty="0"/>
              <a:t> B</a:t>
            </a:r>
            <a:r>
              <a:rPr lang="en-US" altLang="ja-JP" baseline="-25000" dirty="0"/>
              <a:t>0</a:t>
            </a:r>
            <a:r>
              <a:rPr lang="en-US" altLang="ja-JP" dirty="0"/>
              <a:t>=</a:t>
            </a:r>
            <a:r>
              <a:rPr kumimoji="1" lang="en-US" altLang="ja-JP" dirty="0"/>
              <a:t>1.5</a:t>
            </a:r>
            <a:r>
              <a:rPr lang="ja-JP" altLang="en-US" dirty="0"/>
              <a:t> </a:t>
            </a:r>
            <a:r>
              <a:rPr lang="en-US" altLang="ja-JP" dirty="0"/>
              <a:t>gauss</a:t>
            </a:r>
            <a:endParaRPr kumimoji="1" lang="ja-JP" altLang="en-US" dirty="0"/>
          </a:p>
        </p:txBody>
      </p:sp>
      <p:pic>
        <p:nvPicPr>
          <p:cNvPr id="28" name="Picture 3" descr="C:\Users\ingo\Downloads\non_ki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92288" cy="3485864"/>
          </a:xfrm>
          <a:prstGeom prst="rect">
            <a:avLst/>
          </a:prstGeom>
          <a:noFill/>
        </p:spPr>
      </p:pic>
      <p:pic>
        <p:nvPicPr>
          <p:cNvPr id="29" name="Picture 2" descr="C:\Users\ingo\Downloads\kickS_typ1_x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90" y="1772816"/>
            <a:ext cx="2482562" cy="3456384"/>
          </a:xfrm>
          <a:prstGeom prst="rect">
            <a:avLst/>
          </a:prstGeom>
          <a:noFill/>
        </p:spPr>
      </p:pic>
      <p:grpSp>
        <p:nvGrpSpPr>
          <p:cNvPr id="32" name="グループ化 31"/>
          <p:cNvGrpSpPr/>
          <p:nvPr/>
        </p:nvGrpSpPr>
        <p:grpSpPr>
          <a:xfrm>
            <a:off x="199281" y="1340768"/>
            <a:ext cx="2860551" cy="3506512"/>
            <a:chOff x="1475656" y="692696"/>
            <a:chExt cx="2860551" cy="3506512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692696"/>
              <a:ext cx="2860551" cy="350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正方形/長方形 30"/>
            <p:cNvSpPr/>
            <p:nvPr/>
          </p:nvSpPr>
          <p:spPr>
            <a:xfrm>
              <a:off x="2051720" y="3717032"/>
              <a:ext cx="136815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605996"/>
            <a:ext cx="6318630" cy="4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580112" y="5661248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ja-JP" altLang="en-US" dirty="0"/>
              <a:t>内コイル、外コイルそれぞれに流れる電流を測っている。</a:t>
            </a:r>
            <a:endParaRPr kumimoji="1" lang="en-US" altLang="ja-JP" dirty="0"/>
          </a:p>
          <a:p>
            <a:pPr marL="342900" indent="-342900">
              <a:buFont typeface="Wingdings" pitchFamily="2" charset="2"/>
              <a:buChar char="ü"/>
            </a:pPr>
            <a:r>
              <a:rPr lang="ja-JP" altLang="en-US" dirty="0"/>
              <a:t>波形歪み除去が課題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63888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3</a:t>
            </a:r>
            <a:r>
              <a:rPr kumimoji="1" lang="ja-JP" altLang="en-US" dirty="0">
                <a:solidFill>
                  <a:srgbClr val="FFFF00"/>
                </a:solidFill>
              </a:rPr>
              <a:t>月末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4F23D-D719-3D22-E043-59D0F2401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3AB2ADB-82CD-4D3D-7A3E-65A583A5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778098"/>
          </a:xfrm>
        </p:spPr>
        <p:txBody>
          <a:bodyPr>
            <a:noAutofit/>
          </a:bodyPr>
          <a:lstStyle/>
          <a:p>
            <a:r>
              <a:rPr lang="en-US" altLang="ja-JP" sz="3200" b="1" u="sng" dirty="0"/>
              <a:t>(2) </a:t>
            </a:r>
            <a:r>
              <a:rPr lang="ja-JP" altLang="en-US" sz="3200" b="1" u="sng" dirty="0"/>
              <a:t>キッカー装置</a:t>
            </a:r>
            <a:r>
              <a:rPr lang="en-US" altLang="ja-JP" sz="3200" b="1" u="sng" dirty="0"/>
              <a:t>R&amp;D</a:t>
            </a:r>
            <a:r>
              <a:rPr lang="en-US" altLang="ja-JP" sz="3200" u="sng" dirty="0"/>
              <a:t> </a:t>
            </a:r>
            <a:endParaRPr kumimoji="1" lang="ja-JP" altLang="en-US" sz="3200" u="sng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CA4AAC-6953-04C9-79CE-3A94AB6D3F8A}"/>
              </a:ext>
            </a:extLst>
          </p:cNvPr>
          <p:cNvSpPr txBox="1"/>
          <p:nvPr/>
        </p:nvSpPr>
        <p:spPr>
          <a:xfrm>
            <a:off x="251520" y="54452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dirty="0"/>
              <a:t>径方向パルス磁場キック</a:t>
            </a:r>
            <a:r>
              <a:rPr lang="en-US" altLang="ja-JP" dirty="0"/>
              <a:t> ;</a:t>
            </a:r>
            <a:endParaRPr kumimoji="1"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dirty="0" err="1"/>
              <a:t>T</a:t>
            </a:r>
            <a:r>
              <a:rPr lang="en-US" altLang="ja-JP" baseline="-25000" dirty="0" err="1">
                <a:sym typeface="Symbol"/>
              </a:rPr>
              <a:t>kick</a:t>
            </a:r>
            <a:r>
              <a:rPr lang="en-US" altLang="ja-JP" dirty="0"/>
              <a:t>/2= ~200nsec</a:t>
            </a:r>
            <a:r>
              <a:rPr lang="ja-JP" altLang="en-US" dirty="0"/>
              <a:t>　半サイン形状</a:t>
            </a:r>
            <a:endParaRPr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/>
              <a:t>ピーク磁場</a:t>
            </a:r>
            <a:r>
              <a:rPr lang="en-US" altLang="ja-JP" dirty="0"/>
              <a:t> B</a:t>
            </a:r>
            <a:r>
              <a:rPr lang="en-US" altLang="ja-JP" baseline="-25000" dirty="0"/>
              <a:t>0</a:t>
            </a:r>
            <a:r>
              <a:rPr lang="en-US" altLang="ja-JP" dirty="0"/>
              <a:t>=</a:t>
            </a:r>
            <a:r>
              <a:rPr kumimoji="1" lang="en-US" altLang="ja-JP" dirty="0"/>
              <a:t>1.5</a:t>
            </a:r>
            <a:r>
              <a:rPr lang="ja-JP" altLang="en-US" dirty="0"/>
              <a:t> </a:t>
            </a:r>
            <a:r>
              <a:rPr lang="en-US" altLang="ja-JP" dirty="0"/>
              <a:t>gauss</a:t>
            </a:r>
            <a:endParaRPr kumimoji="1" lang="ja-JP" altLang="en-US" dirty="0"/>
          </a:p>
        </p:txBody>
      </p:sp>
      <p:pic>
        <p:nvPicPr>
          <p:cNvPr id="28" name="Picture 3" descr="C:\Users\ingo\Downloads\non_kick.gif">
            <a:extLst>
              <a:ext uri="{FF2B5EF4-FFF2-40B4-BE49-F238E27FC236}">
                <a16:creationId xmlns:a16="http://schemas.microsoft.com/office/drawing/2014/main" id="{91B8BB7C-A75D-C6B4-4714-7EE5122B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92288" cy="3485864"/>
          </a:xfrm>
          <a:prstGeom prst="rect">
            <a:avLst/>
          </a:prstGeom>
          <a:noFill/>
        </p:spPr>
      </p:pic>
      <p:pic>
        <p:nvPicPr>
          <p:cNvPr id="29" name="Picture 2" descr="C:\Users\ingo\Downloads\kickS_typ1_xz.gif">
            <a:extLst>
              <a:ext uri="{FF2B5EF4-FFF2-40B4-BE49-F238E27FC236}">
                <a16:creationId xmlns:a16="http://schemas.microsoft.com/office/drawing/2014/main" id="{B82601D6-9411-A36F-5A21-14AA3D5F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90" y="1772816"/>
            <a:ext cx="2482562" cy="3456384"/>
          </a:xfrm>
          <a:prstGeom prst="rect">
            <a:avLst/>
          </a:prstGeom>
          <a:noFill/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208AFD0-FE92-946B-B91E-F6E1C10F3B7D}"/>
              </a:ext>
            </a:extLst>
          </p:cNvPr>
          <p:cNvGrpSpPr/>
          <p:nvPr/>
        </p:nvGrpSpPr>
        <p:grpSpPr>
          <a:xfrm>
            <a:off x="199281" y="1340768"/>
            <a:ext cx="2860551" cy="3506512"/>
            <a:chOff x="1475656" y="692696"/>
            <a:chExt cx="2860551" cy="3506512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39D94A9E-CFF4-4A86-5A4C-4AA850686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692696"/>
              <a:ext cx="2860551" cy="350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7A8CE43-318E-42F5-2632-EE4D667C9EF9}"/>
                </a:ext>
              </a:extLst>
            </p:cNvPr>
            <p:cNvSpPr/>
            <p:nvPr/>
          </p:nvSpPr>
          <p:spPr>
            <a:xfrm>
              <a:off x="2051720" y="3717032"/>
              <a:ext cx="136815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3" name="Picture 6">
            <a:extLst>
              <a:ext uri="{FF2B5EF4-FFF2-40B4-BE49-F238E27FC236}">
                <a16:creationId xmlns:a16="http://schemas.microsoft.com/office/drawing/2014/main" id="{EDC5F59F-2699-41F5-A7A3-C75F0D86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605996"/>
            <a:ext cx="6318630" cy="4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C:\Users\hiromi\Desktop\kicker_photo\201201\0124\Resized\RIMG1769.jpg">
            <a:extLst>
              <a:ext uri="{FF2B5EF4-FFF2-40B4-BE49-F238E27FC236}">
                <a16:creationId xmlns:a16="http://schemas.microsoft.com/office/drawing/2014/main" id="{ED511D65-63ED-2239-6A29-5867036E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594" y="332656"/>
            <a:ext cx="3648406" cy="2736304"/>
          </a:xfrm>
          <a:prstGeom prst="rect">
            <a:avLst/>
          </a:prstGeom>
          <a:noFill/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FE8D769-9C47-157B-A76B-E459C374B813}"/>
              </a:ext>
            </a:extLst>
          </p:cNvPr>
          <p:cNvGrpSpPr/>
          <p:nvPr/>
        </p:nvGrpSpPr>
        <p:grpSpPr>
          <a:xfrm>
            <a:off x="1547664" y="3645024"/>
            <a:ext cx="3888432" cy="2880320"/>
            <a:chOff x="1691680" y="2636912"/>
            <a:chExt cx="4968552" cy="3888432"/>
          </a:xfrm>
        </p:grpSpPr>
        <p:grpSp>
          <p:nvGrpSpPr>
            <p:cNvPr id="36" name="グループ化 9">
              <a:extLst>
                <a:ext uri="{FF2B5EF4-FFF2-40B4-BE49-F238E27FC236}">
                  <a16:creationId xmlns:a16="http://schemas.microsoft.com/office/drawing/2014/main" id="{9DB681BA-7C87-D4D7-695A-B17C0D68B006}"/>
                </a:ext>
              </a:extLst>
            </p:cNvPr>
            <p:cNvGrpSpPr/>
            <p:nvPr/>
          </p:nvGrpSpPr>
          <p:grpSpPr>
            <a:xfrm>
              <a:off x="1691680" y="2636912"/>
              <a:ext cx="4968552" cy="3888432"/>
              <a:chOff x="4860032" y="3573016"/>
              <a:chExt cx="3168352" cy="2376264"/>
            </a:xfrm>
          </p:grpSpPr>
          <p:pic>
            <p:nvPicPr>
              <p:cNvPr id="39" name="Picture 2" descr="C:\Users\hiromi\Desktop\kicker_photo\20120315\Resized\DSC02432.jpg">
                <a:extLst>
                  <a:ext uri="{FF2B5EF4-FFF2-40B4-BE49-F238E27FC236}">
                    <a16:creationId xmlns:a16="http://schemas.microsoft.com/office/drawing/2014/main" id="{0EFB1AF4-81E8-9335-EBBF-4B736C0F77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60032" y="3573016"/>
                <a:ext cx="3168352" cy="2376264"/>
              </a:xfrm>
              <a:prstGeom prst="rect">
                <a:avLst/>
              </a:prstGeom>
              <a:noFill/>
            </p:spPr>
          </p:pic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AE1BB511-6CCF-242C-0D04-322333ECAD2A}"/>
                  </a:ext>
                </a:extLst>
              </p:cNvPr>
              <p:cNvCxnSpPr/>
              <p:nvPr/>
            </p:nvCxnSpPr>
            <p:spPr>
              <a:xfrm flipV="1">
                <a:off x="5436096" y="5373216"/>
                <a:ext cx="1080120" cy="1866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F3DEB31-9FD2-FE72-9B46-E331CF7093D8}"/>
                  </a:ext>
                </a:extLst>
              </p:cNvPr>
              <p:cNvSpPr txBox="1"/>
              <p:nvPr/>
            </p:nvSpPr>
            <p:spPr>
              <a:xfrm>
                <a:off x="5652120" y="54452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200nsec</a:t>
                </a:r>
                <a:endParaRPr kumimoji="1" lang="ja-JP" altLang="en-US" dirty="0"/>
              </a:p>
            </p:txBody>
          </p:sp>
        </p:grp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E2EC8173-BFDF-F00F-EF21-7247D0F5B25C}"/>
                </a:ext>
              </a:extLst>
            </p:cNvPr>
            <p:cNvCxnSpPr/>
            <p:nvPr/>
          </p:nvCxnSpPr>
          <p:spPr>
            <a:xfrm>
              <a:off x="4314620" y="4077072"/>
              <a:ext cx="0" cy="36004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46FFC6A-3811-2A1C-D442-7DC7C7AE791F}"/>
                </a:ext>
              </a:extLst>
            </p:cNvPr>
            <p:cNvSpPr txBox="1"/>
            <p:nvPr/>
          </p:nvSpPr>
          <p:spPr>
            <a:xfrm>
              <a:off x="4314620" y="4077072"/>
              <a:ext cx="2016223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FF00"/>
                  </a:solidFill>
                </a:rPr>
                <a:t>2V (20A</a:t>
              </a:r>
              <a:r>
                <a:rPr kumimoji="1" lang="ja-JP" altLang="en-US" dirty="0">
                  <a:solidFill>
                    <a:srgbClr val="FFFF00"/>
                  </a:solidFill>
                </a:rPr>
                <a:t>相当）</a:t>
              </a:r>
            </a:p>
          </p:txBody>
        </p:sp>
      </p:grpSp>
      <p:pic>
        <p:nvPicPr>
          <p:cNvPr id="42" name="Picture 5" descr="C:\Users\hiromi\Desktop\kicker_photo\20120315\Resized\DSC02431.jpg">
            <a:extLst>
              <a:ext uri="{FF2B5EF4-FFF2-40B4-BE49-F238E27FC236}">
                <a16:creationId xmlns:a16="http://schemas.microsoft.com/office/drawing/2014/main" id="{3D4A8907-B3D3-F82D-AE9E-E23C5F44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0336" y="589637"/>
            <a:ext cx="3456384" cy="2592288"/>
          </a:xfrm>
          <a:prstGeom prst="rect">
            <a:avLst/>
          </a:prstGeom>
          <a:noFill/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3F558A-BE1E-4B86-C216-3DE1A55C468B}"/>
              </a:ext>
            </a:extLst>
          </p:cNvPr>
          <p:cNvSpPr txBox="1"/>
          <p:nvPr/>
        </p:nvSpPr>
        <p:spPr>
          <a:xfrm>
            <a:off x="5580112" y="5661248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ja-JP" altLang="en-US" dirty="0"/>
              <a:t>内コイル、外コイルそれぞれに流れる電流を測っている。</a:t>
            </a:r>
            <a:endParaRPr kumimoji="1" lang="en-US" altLang="ja-JP" dirty="0"/>
          </a:p>
          <a:p>
            <a:pPr marL="342900" indent="-342900">
              <a:buFont typeface="Wingdings" pitchFamily="2" charset="2"/>
              <a:buChar char="ü"/>
            </a:pPr>
            <a:r>
              <a:rPr lang="ja-JP" altLang="en-US" dirty="0"/>
              <a:t>波形歪み除去が課題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CBFB7A1-2542-33E7-3F84-C6FBB4091EC7}"/>
              </a:ext>
            </a:extLst>
          </p:cNvPr>
          <p:cNvSpPr txBox="1"/>
          <p:nvPr/>
        </p:nvSpPr>
        <p:spPr>
          <a:xfrm>
            <a:off x="3563888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3</a:t>
            </a:r>
            <a:r>
              <a:rPr kumimoji="1" lang="ja-JP" altLang="en-US" dirty="0">
                <a:solidFill>
                  <a:srgbClr val="FFFF00"/>
                </a:solidFill>
              </a:rPr>
              <a:t>月末</a:t>
            </a:r>
          </a:p>
        </p:txBody>
      </p:sp>
    </p:spTree>
    <p:extLst>
      <p:ext uri="{BB962C8B-B14F-4D97-AF65-F5344CB8AC3E}">
        <p14:creationId xmlns:p14="http://schemas.microsoft.com/office/powerpoint/2010/main" val="349593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46E8D-7355-CDF0-5B97-6DBD5D52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8217E98-E7CC-9937-9DAE-CC13A05A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778098"/>
          </a:xfrm>
        </p:spPr>
        <p:txBody>
          <a:bodyPr>
            <a:noAutofit/>
          </a:bodyPr>
          <a:lstStyle/>
          <a:p>
            <a:r>
              <a:rPr lang="en-US" altLang="ja-JP" sz="3200" b="1" u="sng" dirty="0"/>
              <a:t>(2) </a:t>
            </a:r>
            <a:r>
              <a:rPr lang="ja-JP" altLang="en-US" sz="3200" b="1" u="sng" dirty="0"/>
              <a:t>キッカー装置</a:t>
            </a:r>
            <a:r>
              <a:rPr lang="en-US" altLang="ja-JP" sz="3200" b="1" u="sng" dirty="0"/>
              <a:t>R&amp;D</a:t>
            </a:r>
            <a:r>
              <a:rPr lang="en-US" altLang="ja-JP" sz="3200" u="sng" dirty="0"/>
              <a:t> </a:t>
            </a:r>
            <a:endParaRPr kumimoji="1" lang="ja-JP" altLang="en-US" sz="3200" u="sng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62C2C1-ED94-82B9-973C-AE6289C13402}"/>
              </a:ext>
            </a:extLst>
          </p:cNvPr>
          <p:cNvSpPr txBox="1"/>
          <p:nvPr/>
        </p:nvSpPr>
        <p:spPr>
          <a:xfrm>
            <a:off x="251520" y="54452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dirty="0"/>
              <a:t>径方向パルス磁場キック</a:t>
            </a:r>
            <a:r>
              <a:rPr lang="en-US" altLang="ja-JP" dirty="0"/>
              <a:t> ;</a:t>
            </a:r>
            <a:endParaRPr kumimoji="1"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dirty="0" err="1"/>
              <a:t>T</a:t>
            </a:r>
            <a:r>
              <a:rPr lang="en-US" altLang="ja-JP" baseline="-25000" dirty="0" err="1">
                <a:sym typeface="Symbol"/>
              </a:rPr>
              <a:t>kick</a:t>
            </a:r>
            <a:r>
              <a:rPr lang="en-US" altLang="ja-JP" dirty="0"/>
              <a:t>/2= ~200nsec</a:t>
            </a:r>
            <a:r>
              <a:rPr lang="ja-JP" altLang="en-US" dirty="0"/>
              <a:t>　半サイン形状</a:t>
            </a:r>
            <a:endParaRPr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/>
              <a:t>ピーク磁場</a:t>
            </a:r>
            <a:r>
              <a:rPr lang="en-US" altLang="ja-JP" dirty="0"/>
              <a:t> B</a:t>
            </a:r>
            <a:r>
              <a:rPr lang="en-US" altLang="ja-JP" baseline="-25000" dirty="0"/>
              <a:t>0</a:t>
            </a:r>
            <a:r>
              <a:rPr lang="en-US" altLang="ja-JP" dirty="0"/>
              <a:t>=</a:t>
            </a:r>
            <a:r>
              <a:rPr kumimoji="1" lang="en-US" altLang="ja-JP" dirty="0"/>
              <a:t>1.5</a:t>
            </a:r>
            <a:r>
              <a:rPr lang="ja-JP" altLang="en-US" dirty="0"/>
              <a:t> </a:t>
            </a:r>
            <a:r>
              <a:rPr lang="en-US" altLang="ja-JP" dirty="0"/>
              <a:t>gauss</a:t>
            </a:r>
            <a:endParaRPr kumimoji="1" lang="ja-JP" altLang="en-US" dirty="0"/>
          </a:p>
        </p:txBody>
      </p:sp>
      <p:pic>
        <p:nvPicPr>
          <p:cNvPr id="28" name="Picture 3" descr="C:\Users\ingo\Downloads\non_kick.gif">
            <a:extLst>
              <a:ext uri="{FF2B5EF4-FFF2-40B4-BE49-F238E27FC236}">
                <a16:creationId xmlns:a16="http://schemas.microsoft.com/office/drawing/2014/main" id="{254E4455-65CC-C7E4-B7DD-B5ABB5C1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92288" cy="3485864"/>
          </a:xfrm>
          <a:prstGeom prst="rect">
            <a:avLst/>
          </a:prstGeom>
          <a:noFill/>
        </p:spPr>
      </p:pic>
      <p:pic>
        <p:nvPicPr>
          <p:cNvPr id="29" name="Picture 2" descr="C:\Users\ingo\Downloads\kickS_typ1_xz.gif">
            <a:extLst>
              <a:ext uri="{FF2B5EF4-FFF2-40B4-BE49-F238E27FC236}">
                <a16:creationId xmlns:a16="http://schemas.microsoft.com/office/drawing/2014/main" id="{5EAAD526-E55D-039C-9040-2658B4A1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90" y="1772816"/>
            <a:ext cx="2482562" cy="3456384"/>
          </a:xfrm>
          <a:prstGeom prst="rect">
            <a:avLst/>
          </a:prstGeom>
          <a:noFill/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5CDBF97-74C4-88D5-0A76-9C6B33D7395B}"/>
              </a:ext>
            </a:extLst>
          </p:cNvPr>
          <p:cNvGrpSpPr/>
          <p:nvPr/>
        </p:nvGrpSpPr>
        <p:grpSpPr>
          <a:xfrm>
            <a:off x="199281" y="1340768"/>
            <a:ext cx="2860551" cy="3506512"/>
            <a:chOff x="1475656" y="692696"/>
            <a:chExt cx="2860551" cy="3506512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AC17B53E-6659-F9E4-C939-130ABA59A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692696"/>
              <a:ext cx="2860551" cy="350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92298039-E7E3-6F1F-6DC7-3F46A7072EC5}"/>
                </a:ext>
              </a:extLst>
            </p:cNvPr>
            <p:cNvSpPr/>
            <p:nvPr/>
          </p:nvSpPr>
          <p:spPr>
            <a:xfrm>
              <a:off x="2051720" y="3717032"/>
              <a:ext cx="136815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3" name="Picture 6">
            <a:extLst>
              <a:ext uri="{FF2B5EF4-FFF2-40B4-BE49-F238E27FC236}">
                <a16:creationId xmlns:a16="http://schemas.microsoft.com/office/drawing/2014/main" id="{9F85D1E0-6A18-7D9C-9BB7-AED5C8B6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605996"/>
            <a:ext cx="6318630" cy="4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C:\Users\hiromi\Desktop\kicker_photo\201201\0124\Resized\RIMG1769.jpg">
            <a:extLst>
              <a:ext uri="{FF2B5EF4-FFF2-40B4-BE49-F238E27FC236}">
                <a16:creationId xmlns:a16="http://schemas.microsoft.com/office/drawing/2014/main" id="{75F9F7A0-EF64-5F04-AF38-3EEEE700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594" y="332656"/>
            <a:ext cx="3648406" cy="2736304"/>
          </a:xfrm>
          <a:prstGeom prst="rect">
            <a:avLst/>
          </a:prstGeom>
          <a:noFill/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5BC9A59-D4BB-03C0-D547-1929B3F0513D}"/>
              </a:ext>
            </a:extLst>
          </p:cNvPr>
          <p:cNvGrpSpPr/>
          <p:nvPr/>
        </p:nvGrpSpPr>
        <p:grpSpPr>
          <a:xfrm>
            <a:off x="683568" y="3637627"/>
            <a:ext cx="3888432" cy="2880320"/>
            <a:chOff x="1691680" y="2636912"/>
            <a:chExt cx="4968552" cy="3888432"/>
          </a:xfrm>
        </p:grpSpPr>
        <p:grpSp>
          <p:nvGrpSpPr>
            <p:cNvPr id="36" name="グループ化 9">
              <a:extLst>
                <a:ext uri="{FF2B5EF4-FFF2-40B4-BE49-F238E27FC236}">
                  <a16:creationId xmlns:a16="http://schemas.microsoft.com/office/drawing/2014/main" id="{B16B7C01-6B99-238E-001E-0AAEE9F3FAD7}"/>
                </a:ext>
              </a:extLst>
            </p:cNvPr>
            <p:cNvGrpSpPr/>
            <p:nvPr/>
          </p:nvGrpSpPr>
          <p:grpSpPr>
            <a:xfrm>
              <a:off x="1691680" y="2636912"/>
              <a:ext cx="4968552" cy="3888432"/>
              <a:chOff x="4860032" y="3573016"/>
              <a:chExt cx="3168352" cy="2376264"/>
            </a:xfrm>
          </p:grpSpPr>
          <p:pic>
            <p:nvPicPr>
              <p:cNvPr id="39" name="Picture 2" descr="C:\Users\hiromi\Desktop\kicker_photo\20120315\Resized\DSC02432.jpg">
                <a:extLst>
                  <a:ext uri="{FF2B5EF4-FFF2-40B4-BE49-F238E27FC236}">
                    <a16:creationId xmlns:a16="http://schemas.microsoft.com/office/drawing/2014/main" id="{1FDD26FC-2EEE-0183-E03A-235AA51EEB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60032" y="3573016"/>
                <a:ext cx="3168352" cy="2376264"/>
              </a:xfrm>
              <a:prstGeom prst="rect">
                <a:avLst/>
              </a:prstGeom>
              <a:noFill/>
            </p:spPr>
          </p:pic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B872E149-1DE4-C926-EA82-CC1BF745A354}"/>
                  </a:ext>
                </a:extLst>
              </p:cNvPr>
              <p:cNvCxnSpPr/>
              <p:nvPr/>
            </p:nvCxnSpPr>
            <p:spPr>
              <a:xfrm flipV="1">
                <a:off x="5436096" y="5373216"/>
                <a:ext cx="1080120" cy="1866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C2D06D6-4BFA-24F6-F893-FFD6BCEA9528}"/>
                  </a:ext>
                </a:extLst>
              </p:cNvPr>
              <p:cNvSpPr txBox="1"/>
              <p:nvPr/>
            </p:nvSpPr>
            <p:spPr>
              <a:xfrm>
                <a:off x="5652120" y="54452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200nsec</a:t>
                </a:r>
                <a:endParaRPr kumimoji="1" lang="ja-JP" altLang="en-US" dirty="0"/>
              </a:p>
            </p:txBody>
          </p:sp>
        </p:grp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E053B15A-683A-8A7C-FB41-031FD81D9D1E}"/>
                </a:ext>
              </a:extLst>
            </p:cNvPr>
            <p:cNvCxnSpPr/>
            <p:nvPr/>
          </p:nvCxnSpPr>
          <p:spPr>
            <a:xfrm>
              <a:off x="4314620" y="4077072"/>
              <a:ext cx="0" cy="36004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1BAD720B-BB47-C248-4CFA-44E41FE0840A}"/>
                </a:ext>
              </a:extLst>
            </p:cNvPr>
            <p:cNvSpPr txBox="1"/>
            <p:nvPr/>
          </p:nvSpPr>
          <p:spPr>
            <a:xfrm>
              <a:off x="4314620" y="4077072"/>
              <a:ext cx="2016223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FF00"/>
                  </a:solidFill>
                </a:rPr>
                <a:t>2V (20A</a:t>
              </a:r>
              <a:r>
                <a:rPr kumimoji="1" lang="ja-JP" altLang="en-US" dirty="0">
                  <a:solidFill>
                    <a:srgbClr val="FFFF00"/>
                  </a:solidFill>
                </a:rPr>
                <a:t>相当）</a:t>
              </a:r>
            </a:p>
          </p:txBody>
        </p:sp>
      </p:grpSp>
      <p:pic>
        <p:nvPicPr>
          <p:cNvPr id="42" name="Picture 5" descr="C:\Users\hiromi\Desktop\kicker_photo\20120315\Resized\DSC02431.jpg">
            <a:extLst>
              <a:ext uri="{FF2B5EF4-FFF2-40B4-BE49-F238E27FC236}">
                <a16:creationId xmlns:a16="http://schemas.microsoft.com/office/drawing/2014/main" id="{1DB30A98-4F04-1308-A22F-23AA3013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836712"/>
            <a:ext cx="3456384" cy="2592288"/>
          </a:xfrm>
          <a:prstGeom prst="rect">
            <a:avLst/>
          </a:prstGeom>
          <a:noFill/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5ED725-3E3C-CAE8-2213-09199EDD351E}"/>
              </a:ext>
            </a:extLst>
          </p:cNvPr>
          <p:cNvSpPr txBox="1"/>
          <p:nvPr/>
        </p:nvSpPr>
        <p:spPr>
          <a:xfrm>
            <a:off x="5580112" y="5661248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ja-JP" altLang="en-US" dirty="0"/>
              <a:t>内コイル、外コイルそれぞれに流れる電流を測っている。</a:t>
            </a:r>
            <a:endParaRPr kumimoji="1" lang="en-US" altLang="ja-JP" dirty="0"/>
          </a:p>
          <a:p>
            <a:pPr marL="342900" indent="-342900">
              <a:buFont typeface="Wingdings" pitchFamily="2" charset="2"/>
              <a:buChar char="ü"/>
            </a:pPr>
            <a:r>
              <a:rPr lang="ja-JP" altLang="en-US" dirty="0"/>
              <a:t>波形歪み除去が課題</a:t>
            </a:r>
            <a:endParaRPr kumimoji="1"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18045F0-C4B1-2EF4-4745-66FC74D943A7}"/>
              </a:ext>
            </a:extLst>
          </p:cNvPr>
          <p:cNvGrpSpPr/>
          <p:nvPr/>
        </p:nvGrpSpPr>
        <p:grpSpPr>
          <a:xfrm>
            <a:off x="40070" y="899487"/>
            <a:ext cx="4176464" cy="3168352"/>
            <a:chOff x="4644008" y="320685"/>
            <a:chExt cx="4176464" cy="3168352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A099C3D5-DCAF-C4B7-9E65-C52FDC840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>
              <a:off x="5148064" y="-183371"/>
              <a:ext cx="3168352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AE07BA9-C361-B8AA-7545-F83D22CAA7E1}"/>
                </a:ext>
              </a:extLst>
            </p:cNvPr>
            <p:cNvSpPr txBox="1"/>
            <p:nvPr/>
          </p:nvSpPr>
          <p:spPr>
            <a:xfrm>
              <a:off x="6876256" y="752733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bg1"/>
                  </a:solidFill>
                </a:rPr>
                <a:t>現在：</a:t>
              </a:r>
              <a:endParaRPr kumimoji="1" lang="en-US" altLang="ja-JP" sz="2400" dirty="0">
                <a:solidFill>
                  <a:schemeClr val="bg1"/>
                </a:solidFill>
              </a:endParaRPr>
            </a:p>
            <a:p>
              <a:r>
                <a:rPr kumimoji="1" lang="en-US" altLang="ja-JP" sz="2400" dirty="0">
                  <a:solidFill>
                    <a:schemeClr val="bg1"/>
                  </a:solidFill>
                </a:rPr>
                <a:t>Input 15kV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7B12BB9-0AC7-281D-92FC-8278B8416138}"/>
                </a:ext>
              </a:extLst>
            </p:cNvPr>
            <p:cNvSpPr txBox="1"/>
            <p:nvPr/>
          </p:nvSpPr>
          <p:spPr>
            <a:xfrm>
              <a:off x="6732240" y="1700808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8V </a:t>
              </a:r>
              <a:r>
                <a:rPr lang="en-US" altLang="ja-JP" sz="2400" dirty="0">
                  <a:solidFill>
                    <a:schemeClr val="bg1"/>
                  </a:solidFill>
                  <a:sym typeface="Wingdings" pitchFamily="2" charset="2"/>
                </a:rPr>
                <a:t>80A</a:t>
              </a:r>
              <a:r>
                <a:rPr lang="ja-JP" altLang="en-US" sz="2400" dirty="0">
                  <a:solidFill>
                    <a:schemeClr val="bg1"/>
                  </a:solidFill>
                  <a:sym typeface="Wingdings" pitchFamily="2" charset="2"/>
                </a:rPr>
                <a:t>相当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89F7646-B431-0E31-A222-E3CED30B19E5}"/>
              </a:ext>
            </a:extLst>
          </p:cNvPr>
          <p:cNvSpPr txBox="1"/>
          <p:nvPr/>
        </p:nvSpPr>
        <p:spPr>
          <a:xfrm>
            <a:off x="3107839" y="422077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3</a:t>
            </a:r>
            <a:r>
              <a:rPr kumimoji="1" lang="ja-JP" altLang="en-US" dirty="0">
                <a:solidFill>
                  <a:srgbClr val="FFFF00"/>
                </a:solidFill>
              </a:rPr>
              <a:t>月末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25FF4BA-EBBC-A2A9-50DD-6B2C7F8C64CE}"/>
              </a:ext>
            </a:extLst>
          </p:cNvPr>
          <p:cNvGrpSpPr/>
          <p:nvPr/>
        </p:nvGrpSpPr>
        <p:grpSpPr>
          <a:xfrm>
            <a:off x="4520932" y="1054436"/>
            <a:ext cx="5150371" cy="5184576"/>
            <a:chOff x="179512" y="667042"/>
            <a:chExt cx="5150371" cy="5184576"/>
          </a:xfrm>
        </p:grpSpPr>
        <p:pic>
          <p:nvPicPr>
            <p:cNvPr id="26" name="Picture 3" descr="C:\Users\hiromi\Desktop\kicker_photo\kicker0412\Resized\DSC02452.jpg">
              <a:extLst>
                <a:ext uri="{FF2B5EF4-FFF2-40B4-BE49-F238E27FC236}">
                  <a16:creationId xmlns:a16="http://schemas.microsoft.com/office/drawing/2014/main" id="{0096C5E2-285B-BCFC-C823-E2FE4DABF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9512" y="1988840"/>
              <a:ext cx="5150371" cy="3862778"/>
            </a:xfrm>
            <a:prstGeom prst="rect">
              <a:avLst/>
            </a:prstGeom>
            <a:noFill/>
          </p:spPr>
        </p:pic>
        <p:grpSp>
          <p:nvGrpSpPr>
            <p:cNvPr id="27" name="グループ化 12">
              <a:extLst>
                <a:ext uri="{FF2B5EF4-FFF2-40B4-BE49-F238E27FC236}">
                  <a16:creationId xmlns:a16="http://schemas.microsoft.com/office/drawing/2014/main" id="{E2C840D1-5A00-85D9-E750-6319899A9EF1}"/>
                </a:ext>
              </a:extLst>
            </p:cNvPr>
            <p:cNvGrpSpPr/>
            <p:nvPr/>
          </p:nvGrpSpPr>
          <p:grpSpPr>
            <a:xfrm>
              <a:off x="827584" y="667042"/>
              <a:ext cx="3600400" cy="1512168"/>
              <a:chOff x="827584" y="1675154"/>
              <a:chExt cx="3600400" cy="1512168"/>
            </a:xfrm>
            <a:solidFill>
              <a:schemeClr val="bg1"/>
            </a:solidFill>
          </p:grpSpPr>
          <p:sp>
            <p:nvSpPr>
              <p:cNvPr id="30" name="円形吹き出し 29">
                <a:extLst>
                  <a:ext uri="{FF2B5EF4-FFF2-40B4-BE49-F238E27FC236}">
                    <a16:creationId xmlns:a16="http://schemas.microsoft.com/office/drawing/2014/main" id="{EB36D019-8272-84CF-1F49-C5327A52E300}"/>
                  </a:ext>
                </a:extLst>
              </p:cNvPr>
              <p:cNvSpPr/>
              <p:nvPr/>
            </p:nvSpPr>
            <p:spPr>
              <a:xfrm>
                <a:off x="827584" y="1675154"/>
                <a:ext cx="3600400" cy="1512168"/>
              </a:xfrm>
              <a:prstGeom prst="wedgeEllipseCallout">
                <a:avLst>
                  <a:gd name="adj1" fmla="val 9150"/>
                  <a:gd name="adj2" fmla="val 73587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タイトル 3">
                <a:extLst>
                  <a:ext uri="{FF2B5EF4-FFF2-40B4-BE49-F238E27FC236}">
                    <a16:creationId xmlns:a16="http://schemas.microsoft.com/office/drawing/2014/main" id="{80D640A5-1D90-EBF4-E539-B3B09EACDF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5616" y="1900306"/>
                <a:ext cx="3096344" cy="11430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キッカーコイル～電源までの引き回しを直す。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10d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電線に変更した。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990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まとめと今後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980728"/>
            <a:ext cx="8388424" cy="16004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altLang="ja-JP" sz="2000" b="1" dirty="0"/>
              <a:t>3</a:t>
            </a:r>
            <a:r>
              <a:rPr lang="ja-JP" altLang="en-US" sz="2000" b="1" dirty="0"/>
              <a:t>次元螺旋軌道入射の、</a:t>
            </a:r>
            <a:r>
              <a:rPr lang="ja-JP" altLang="en-US" sz="2000" dirty="0"/>
              <a:t>天板から蓄積領域までの軌跡、磁場形状を決定</a:t>
            </a:r>
            <a:endParaRPr lang="en-US" altLang="ja-JP" sz="2000" dirty="0"/>
          </a:p>
          <a:p>
            <a:pPr marL="457200" indent="-457200"/>
            <a:r>
              <a:rPr lang="en-US" altLang="ja-JP" sz="2000" dirty="0"/>
              <a:t>(2) </a:t>
            </a:r>
            <a:r>
              <a:rPr lang="ja-JP" altLang="en-US" sz="2000" dirty="0"/>
              <a:t>天板のトンネル形状を調査</a:t>
            </a:r>
            <a:r>
              <a:rPr lang="en-US" altLang="ja-JP" sz="2000" dirty="0"/>
              <a:t>: </a:t>
            </a:r>
            <a:r>
              <a:rPr lang="ja-JP" altLang="en-US" sz="2000" dirty="0"/>
              <a:t>ビームが通り抜けやすい磁場の条件を出す。</a:t>
            </a:r>
          </a:p>
          <a:p>
            <a:r>
              <a:rPr lang="en-US" altLang="ja-JP" sz="2000" b="1" dirty="0"/>
              <a:t>(3) </a:t>
            </a:r>
            <a:r>
              <a:rPr lang="en-US" altLang="ja-JP" sz="2000" dirty="0"/>
              <a:t> </a:t>
            </a:r>
            <a:r>
              <a:rPr lang="ja-JP" altLang="en-US" sz="2000" dirty="0"/>
              <a:t>ビームの垂直方向の運動を停める手法：　</a:t>
            </a:r>
            <a:r>
              <a:rPr lang="ja-JP" altLang="en-US" sz="2000" b="1" dirty="0"/>
              <a:t>キッカー装置軸対称パルス磁場</a:t>
            </a:r>
            <a:r>
              <a:rPr lang="en-US" altLang="ja-JP" sz="2000" b="1" dirty="0" err="1"/>
              <a:t>B</a:t>
            </a:r>
            <a:r>
              <a:rPr lang="en-US" altLang="ja-JP" sz="1600" b="1" dirty="0" err="1"/>
              <a:t>kick</a:t>
            </a:r>
            <a:r>
              <a:rPr lang="en-US" altLang="ja-JP" sz="2000" b="1" dirty="0"/>
              <a:t>(t)</a:t>
            </a:r>
            <a:r>
              <a:rPr lang="en-US" altLang="ja-JP" sz="2000" dirty="0"/>
              <a:t> </a:t>
            </a:r>
            <a:r>
              <a:rPr lang="ja-JP" altLang="en-US" sz="2000" dirty="0"/>
              <a:t>を使う。テストベンチで原寸サイズのキッカーコイルをテスト中。</a:t>
            </a:r>
            <a:endParaRPr lang="en-US" altLang="ja-JP" sz="16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ja-JP" altLang="en-US" dirty="0"/>
              <a:t>パルス幅</a:t>
            </a:r>
            <a:r>
              <a:rPr lang="en-US" altLang="ja-JP" dirty="0"/>
              <a:t>200nsec,</a:t>
            </a:r>
            <a:r>
              <a:rPr lang="ja-JP" altLang="en-US" dirty="0"/>
              <a:t>　</a:t>
            </a:r>
            <a:r>
              <a:rPr lang="en-US" altLang="ja-JP" dirty="0"/>
              <a:t>peak  </a:t>
            </a:r>
            <a:r>
              <a:rPr lang="ja-JP" altLang="en-US" dirty="0"/>
              <a:t>～数ガウス程度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708920"/>
            <a:ext cx="8388424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arenR"/>
            </a:pPr>
            <a:r>
              <a:rPr lang="ja-JP" altLang="en-US" sz="2000" b="1" dirty="0"/>
              <a:t>入射：</a:t>
            </a:r>
            <a:endParaRPr lang="en-US" altLang="ja-JP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000" b="1" dirty="0"/>
              <a:t>トンネル入り口から遡り、</a:t>
            </a:r>
            <a:r>
              <a:rPr lang="en-US" altLang="ja-JP" sz="2000" b="1" dirty="0"/>
              <a:t>LINAC</a:t>
            </a:r>
            <a:r>
              <a:rPr lang="ja-JP" altLang="en-US" sz="2000" b="1" dirty="0"/>
              <a:t>出口までの間の輸送路を設計</a:t>
            </a:r>
            <a:endParaRPr lang="en-US" altLang="ja-JP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000" b="1" dirty="0"/>
              <a:t>種々の</a:t>
            </a:r>
            <a:r>
              <a:rPr kumimoji="1" lang="ja-JP" altLang="en-US" sz="2000" b="1" dirty="0"/>
              <a:t>トンネル半径を試し、出口付近の磁場調整を行う。</a:t>
            </a:r>
            <a:endParaRPr kumimoji="1" lang="en-US" altLang="ja-JP" sz="2000" b="1" dirty="0"/>
          </a:p>
          <a:p>
            <a:pPr marL="457200" indent="-457200">
              <a:buFont typeface="+mj-lt"/>
              <a:buAutoNum type="alphaUcParenR" startAt="2"/>
            </a:pPr>
            <a:r>
              <a:rPr lang="ja-JP" altLang="en-US" sz="2000" b="1" dirty="0"/>
              <a:t>キッカー：</a:t>
            </a:r>
            <a:endParaRPr lang="en-US" altLang="ja-JP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kumimoji="1" lang="ja-JP" altLang="en-US" sz="2000" b="1" dirty="0"/>
              <a:t>磁場測定システムの立ち上げ</a:t>
            </a:r>
            <a:endParaRPr kumimoji="1" lang="en-US" altLang="ja-JP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000" b="1" dirty="0"/>
              <a:t>入射ビームの位相空間分布に即した磁場形状に調整</a:t>
            </a:r>
            <a:endParaRPr kumimoji="1" lang="en-US" altLang="ja-JP" sz="2000" b="1" dirty="0"/>
          </a:p>
          <a:p>
            <a:r>
              <a:rPr lang="en-US" altLang="ja-JP" sz="2000" b="1" dirty="0"/>
              <a:t>C) </a:t>
            </a:r>
            <a:r>
              <a:rPr lang="ja-JP" altLang="en-US" sz="2000" b="1" dirty="0"/>
              <a:t>弱収束静磁場 </a:t>
            </a:r>
            <a:r>
              <a:rPr lang="en-US" altLang="ja-JP" sz="2000" b="1" dirty="0"/>
              <a:t>(Backup</a:t>
            </a:r>
            <a:r>
              <a:rPr lang="ja-JP" altLang="en-US" sz="2000" b="1" dirty="0"/>
              <a:t>参照</a:t>
            </a:r>
            <a:r>
              <a:rPr lang="en-US" altLang="ja-JP" sz="2000" b="1" dirty="0"/>
              <a:t>)</a:t>
            </a:r>
            <a:endParaRPr lang="en-US" altLang="ja-JP" sz="2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2000" dirty="0"/>
              <a:t>~0.5</a:t>
            </a:r>
            <a:r>
              <a:rPr lang="ja-JP" altLang="en-US" sz="2000" dirty="0"/>
              <a:t>ガウス程度なら歳差運動への影響は</a:t>
            </a:r>
            <a:r>
              <a:rPr lang="en-US" altLang="ja-JP" sz="2000" dirty="0"/>
              <a:t>10ppb</a:t>
            </a:r>
            <a:r>
              <a:rPr lang="ja-JP" altLang="en-US" sz="2000" dirty="0"/>
              <a:t>オーダで問題ない。（理想的な場合）</a:t>
            </a:r>
            <a:endParaRPr lang="en-US" altLang="ja-JP" sz="2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ja-JP" altLang="en-US" sz="2000" b="1" dirty="0"/>
              <a:t>蓄積領域の磁場調整とスピントラック解析：</a:t>
            </a:r>
            <a:endParaRPr lang="en-US" altLang="ja-JP" sz="2000" b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ja-JP" altLang="en-US" sz="2000" b="1" dirty="0"/>
              <a:t>誤差磁場の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次元分布見積もりと歳差運動への影響調査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辺形 44"/>
          <p:cNvSpPr/>
          <p:nvPr/>
        </p:nvSpPr>
        <p:spPr>
          <a:xfrm>
            <a:off x="323528" y="980728"/>
            <a:ext cx="4572000" cy="1656184"/>
          </a:xfrm>
          <a:prstGeom prst="parallelogram">
            <a:avLst>
              <a:gd name="adj" fmla="val 355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115616" y="1268760"/>
            <a:ext cx="3096344" cy="9361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5" descr="C:\Users\ingo\Documents\2011Doc\WeakFocus\Abesan\WF_B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4032448" cy="2909455"/>
          </a:xfrm>
          <a:prstGeom prst="rect">
            <a:avLst/>
          </a:prstGeom>
          <a:noFill/>
        </p:spPr>
      </p:pic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2011/6/30</a:t>
            </a:r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fld id="{EA0669BD-5ECD-4AC0-A2E0-9CAD4EBC81B6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1043608" y="5517232"/>
          <a:ext cx="323841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数式" r:id="rId3" imgW="1625400" imgH="469800" progId="Equation.3">
                  <p:embed/>
                </p:oleObj>
              </mc:Choice>
              <mc:Fallback>
                <p:oleObj name="数式" r:id="rId3" imgW="16254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517232"/>
                        <a:ext cx="3238413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491880" y="6156593"/>
            <a:ext cx="4032448" cy="58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ea typeface="ＭＳ Ｐゴシック" pitchFamily="50" charset="-128"/>
              </a:rPr>
              <a:t>n=10^-5</a:t>
            </a:r>
            <a:r>
              <a:rPr lang="ja-JP" altLang="en-US" sz="3200" dirty="0">
                <a:ea typeface="ＭＳ Ｐゴシック" pitchFamily="50" charset="-128"/>
              </a:rPr>
              <a:t>オーダが適す</a:t>
            </a:r>
            <a:r>
              <a:rPr lang="en-US" altLang="ja-JP" sz="3200" dirty="0">
                <a:ea typeface="ＭＳ Ｐゴシック" pitchFamily="50" charset="-128"/>
              </a:rPr>
              <a:t> </a:t>
            </a:r>
            <a:endParaRPr kumimoji="1" lang="ja-JP" altLang="en-US" sz="3200" dirty="0">
              <a:ea typeface="+mj-ea"/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611560" y="2924944"/>
          <a:ext cx="4041776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数式" r:id="rId5" imgW="2019240" imgH="469800" progId="Equation.3">
                  <p:embed/>
                </p:oleObj>
              </mc:Choice>
              <mc:Fallback>
                <p:oleObj name="数式" r:id="rId5" imgW="201924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24944"/>
                        <a:ext cx="4041776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正方形/長方形 28"/>
          <p:cNvSpPr/>
          <p:nvPr/>
        </p:nvSpPr>
        <p:spPr>
          <a:xfrm>
            <a:off x="323528" y="5085184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n&gt;0 :</a:t>
            </a:r>
            <a:r>
              <a:rPr lang="ja-JP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ソレノイド軸方向収束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043608" y="4614808"/>
            <a:ext cx="2723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n&lt;1: </a:t>
            </a:r>
            <a:r>
              <a:rPr lang="ja-JP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径方向収束</a:t>
            </a:r>
            <a:endParaRPr lang="en-US" altLang="ja-JP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21" name="タイトル 2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en-US" altLang="ja-JP" sz="3600" u="sng" dirty="0"/>
              <a:t> </a:t>
            </a:r>
            <a:r>
              <a:rPr lang="en-US" altLang="ja-JP" sz="3600" b="1" u="sng" dirty="0"/>
              <a:t>(3)</a:t>
            </a:r>
            <a:r>
              <a:rPr lang="ja-JP" altLang="en-US" sz="3600" b="1" u="sng" dirty="0"/>
              <a:t>ビーム</a:t>
            </a:r>
            <a:r>
              <a:rPr lang="en-US" altLang="ja-JP" sz="3600" b="1" u="sng" dirty="0"/>
              <a:t> </a:t>
            </a:r>
            <a:r>
              <a:rPr lang="ja-JP" altLang="en-US" sz="3600" b="1" u="sng" dirty="0"/>
              <a:t>蓄積領域の弱収束静磁場</a:t>
            </a:r>
            <a:endParaRPr kumimoji="1" lang="ja-JP" altLang="en-US" sz="3600" u="sng" dirty="0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1655168" y="732833"/>
          <a:ext cx="317318" cy="32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数式" r:id="rId7" imgW="126720" imgH="177480" progId="Equation.3">
                  <p:embed/>
                </p:oleObj>
              </mc:Choice>
              <mc:Fallback>
                <p:oleObj name="数式" r:id="rId7" imgW="12672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168" y="732833"/>
                        <a:ext cx="317318" cy="322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グループ化 47"/>
          <p:cNvGrpSpPr/>
          <p:nvPr/>
        </p:nvGrpSpPr>
        <p:grpSpPr>
          <a:xfrm>
            <a:off x="1151112" y="1075880"/>
            <a:ext cx="3057785" cy="1206165"/>
            <a:chOff x="5004048" y="1219896"/>
            <a:chExt cx="3057785" cy="1206165"/>
          </a:xfrm>
        </p:grpSpPr>
        <p:cxnSp>
          <p:nvCxnSpPr>
            <p:cNvPr id="23" name="直線矢印コネクタ 22"/>
            <p:cNvCxnSpPr/>
            <p:nvPr/>
          </p:nvCxnSpPr>
          <p:spPr>
            <a:xfrm flipV="1">
              <a:off x="5173925" y="1219896"/>
              <a:ext cx="622882" cy="24751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オブジェクト 24"/>
            <p:cNvGraphicFramePr>
              <a:graphicFrameLocks noChangeAspect="1"/>
            </p:cNvGraphicFramePr>
            <p:nvPr/>
          </p:nvGraphicFramePr>
          <p:xfrm>
            <a:off x="5724129" y="1496761"/>
            <a:ext cx="410894" cy="334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数式" r:id="rId9" imgW="215640" imgH="241200" progId="Equation.3">
                    <p:embed/>
                  </p:oleObj>
                </mc:Choice>
                <mc:Fallback>
                  <p:oleObj name="数式" r:id="rId9" imgW="215640" imgH="241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9" y="1496761"/>
                          <a:ext cx="410894" cy="334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直線矢印コネクタ 26"/>
            <p:cNvCxnSpPr/>
            <p:nvPr/>
          </p:nvCxnSpPr>
          <p:spPr>
            <a:xfrm rot="5400000">
              <a:off x="4893949" y="1735484"/>
              <a:ext cx="577543" cy="175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5004048" y="1249243"/>
              <a:ext cx="3057785" cy="825062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31" name="Object 8"/>
            <p:cNvGraphicFramePr>
              <a:graphicFrameLocks noChangeAspect="1"/>
            </p:cNvGraphicFramePr>
            <p:nvPr/>
          </p:nvGraphicFramePr>
          <p:xfrm>
            <a:off x="5116850" y="2054522"/>
            <a:ext cx="319245" cy="371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1" name="数式" r:id="rId11" imgW="126720" imgH="203040" progId="Equation.3">
                    <p:embed/>
                  </p:oleObj>
                </mc:Choice>
                <mc:Fallback>
                  <p:oleObj name="数式" r:id="rId11" imgW="126720" imgH="203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6850" y="2054522"/>
                          <a:ext cx="319245" cy="3715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直線矢印コネクタ 37"/>
            <p:cNvCxnSpPr/>
            <p:nvPr/>
          </p:nvCxnSpPr>
          <p:spPr>
            <a:xfrm>
              <a:off x="5182096" y="1461461"/>
              <a:ext cx="622882" cy="8250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上矢印 41"/>
          <p:cNvSpPr/>
          <p:nvPr/>
        </p:nvSpPr>
        <p:spPr>
          <a:xfrm>
            <a:off x="647056" y="404664"/>
            <a:ext cx="792088" cy="783808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3" name="Object 12"/>
          <p:cNvGraphicFramePr>
            <a:graphicFrameLocks noChangeAspect="1"/>
          </p:cNvGraphicFramePr>
          <p:nvPr/>
        </p:nvGraphicFramePr>
        <p:xfrm>
          <a:off x="863080" y="769877"/>
          <a:ext cx="360040" cy="42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数式" r:id="rId13" imgW="203040" imgH="266400" progId="Equation.3">
                  <p:embed/>
                </p:oleObj>
              </mc:Choice>
              <mc:Fallback>
                <p:oleObj name="数式" r:id="rId13" imgW="203040" imgH="266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080" y="769877"/>
                        <a:ext cx="360040" cy="423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3" descr="C:\Users\ingo\Desktop\ばね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5009496" y="1047288"/>
            <a:ext cx="1731957" cy="1598838"/>
          </a:xfrm>
          <a:prstGeom prst="rect">
            <a:avLst/>
          </a:prstGeom>
          <a:noFill/>
        </p:spPr>
      </p:pic>
      <p:grpSp>
        <p:nvGrpSpPr>
          <p:cNvPr id="49" name="グループ化 48"/>
          <p:cNvGrpSpPr/>
          <p:nvPr/>
        </p:nvGrpSpPr>
        <p:grpSpPr>
          <a:xfrm>
            <a:off x="1151112" y="1355701"/>
            <a:ext cx="3445993" cy="1527715"/>
            <a:chOff x="5004048" y="1499717"/>
            <a:chExt cx="3445993" cy="1527715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7827159" y="2477865"/>
              <a:ext cx="622882" cy="8250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rot="10800000" flipV="1">
              <a:off x="7155822" y="2483818"/>
              <a:ext cx="679508" cy="24751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rot="16200000" flipV="1">
              <a:off x="7563526" y="2186251"/>
              <a:ext cx="577543" cy="175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9"/>
            <p:cNvGraphicFramePr>
              <a:graphicFrameLocks noChangeAspect="1"/>
            </p:cNvGraphicFramePr>
            <p:nvPr/>
          </p:nvGraphicFramePr>
          <p:xfrm>
            <a:off x="7884369" y="2560370"/>
            <a:ext cx="459150" cy="373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2" name="数式" r:id="rId16" imgW="215640" imgH="241200" progId="Equation.3">
                    <p:embed/>
                  </p:oleObj>
                </mc:Choice>
                <mc:Fallback>
                  <p:oleObj name="数式" r:id="rId16" imgW="215640" imgH="241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4369" y="2560370"/>
                          <a:ext cx="459150" cy="3739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0"/>
            <p:cNvGraphicFramePr>
              <a:graphicFrameLocks noChangeAspect="1"/>
            </p:cNvGraphicFramePr>
            <p:nvPr/>
          </p:nvGraphicFramePr>
          <p:xfrm>
            <a:off x="7325699" y="2678901"/>
            <a:ext cx="342645" cy="348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3" name="数式" r:id="rId18" imgW="126720" imgH="177480" progId="Equation.3">
                    <p:embed/>
                  </p:oleObj>
                </mc:Choice>
                <mc:Fallback>
                  <p:oleObj name="数式" r:id="rId18" imgW="126720" imgH="1774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5699" y="2678901"/>
                          <a:ext cx="342645" cy="348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1"/>
            <p:cNvGraphicFramePr>
              <a:graphicFrameLocks noChangeAspect="1"/>
            </p:cNvGraphicFramePr>
            <p:nvPr/>
          </p:nvGraphicFramePr>
          <p:xfrm>
            <a:off x="7668344" y="1499717"/>
            <a:ext cx="365478" cy="42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4" name="数式" r:id="rId20" imgW="126720" imgH="203040" progId="Equation.3">
                    <p:embed/>
                  </p:oleObj>
                </mc:Choice>
                <mc:Fallback>
                  <p:oleObj name="数式" r:id="rId20" imgW="126720" imgH="2030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8344" y="1499717"/>
                          <a:ext cx="365478" cy="425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円/楕円 46"/>
            <p:cNvSpPr/>
            <p:nvPr/>
          </p:nvSpPr>
          <p:spPr>
            <a:xfrm>
              <a:off x="5004048" y="1844824"/>
              <a:ext cx="3057785" cy="825062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747713" y="3706128"/>
          <a:ext cx="24653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数式" r:id="rId22" imgW="1231560" imgH="431640" progId="Equation.3">
                  <p:embed/>
                </p:oleObj>
              </mc:Choice>
              <mc:Fallback>
                <p:oleObj name="数式" r:id="rId22" imgW="123156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706128"/>
                        <a:ext cx="24653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正方形/長方形 49"/>
          <p:cNvSpPr/>
          <p:nvPr/>
        </p:nvSpPr>
        <p:spPr>
          <a:xfrm>
            <a:off x="5636880" y="3197736"/>
            <a:ext cx="64807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785088" y="3933056"/>
          <a:ext cx="208358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数式" r:id="rId24" imgW="927000" imgH="419040" progId="Equation.3">
                  <p:embed/>
                </p:oleObj>
              </mc:Choice>
              <mc:Fallback>
                <p:oleObj name="数式" r:id="rId24" imgW="92700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088" y="3933056"/>
                        <a:ext cx="2083583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線矢印コネクタ 51"/>
          <p:cNvCxnSpPr/>
          <p:nvPr/>
        </p:nvCxnSpPr>
        <p:spPr>
          <a:xfrm>
            <a:off x="5580112" y="5569347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6660232" y="546772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高さ</a:t>
            </a:r>
            <a:r>
              <a:rPr kumimoji="1" lang="en-US" altLang="ja-JP" sz="2400" dirty="0"/>
              <a:t>10cm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/>
      <p:bldP spid="30" grpId="0"/>
      <p:bldP spid="50" grpId="0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0"/>
          <p:cNvGrpSpPr/>
          <p:nvPr/>
        </p:nvGrpSpPr>
        <p:grpSpPr>
          <a:xfrm>
            <a:off x="323528" y="764704"/>
            <a:ext cx="4752528" cy="5904656"/>
            <a:chOff x="179512" y="404664"/>
            <a:chExt cx="4392488" cy="5976664"/>
          </a:xfrm>
        </p:grpSpPr>
        <p:pic>
          <p:nvPicPr>
            <p:cNvPr id="5" name="Picture 2" descr="C:\Users\ingo\Documents\2011Doc\WeakFocus\Abesan\AbesanB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508278"/>
              <a:ext cx="4320480" cy="2873050"/>
            </a:xfrm>
            <a:prstGeom prst="rect">
              <a:avLst/>
            </a:prstGeom>
            <a:noFill/>
          </p:spPr>
        </p:pic>
        <p:grpSp>
          <p:nvGrpSpPr>
            <p:cNvPr id="6" name="グループ化 17"/>
            <p:cNvGrpSpPr/>
            <p:nvPr/>
          </p:nvGrpSpPr>
          <p:grpSpPr>
            <a:xfrm>
              <a:off x="179512" y="404664"/>
              <a:ext cx="4392488" cy="3110423"/>
              <a:chOff x="179512" y="404664"/>
              <a:chExt cx="4392488" cy="3110423"/>
            </a:xfrm>
          </p:grpSpPr>
          <p:pic>
            <p:nvPicPr>
              <p:cNvPr id="7" name="Picture 3" descr="C:\Users\ingo\Documents\2011Doc\WeakFocus\Abesan\AbesanB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9512" y="476672"/>
                <a:ext cx="4320480" cy="3038415"/>
              </a:xfrm>
              <a:prstGeom prst="rect">
                <a:avLst/>
              </a:prstGeom>
              <a:noFill/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2987824" y="2564904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R=33.3cm</a:t>
                </a:r>
                <a:endParaRPr kumimoji="1" lang="ja-JP" altLang="en-US" dirty="0"/>
              </a:p>
            </p:txBody>
          </p:sp>
          <p:cxnSp>
            <p:nvCxnSpPr>
              <p:cNvPr id="9" name="直線矢印コネクタ 8"/>
              <p:cNvCxnSpPr/>
              <p:nvPr/>
            </p:nvCxnSpPr>
            <p:spPr>
              <a:xfrm rot="10800000">
                <a:off x="2195736" y="1916832"/>
                <a:ext cx="720080" cy="832738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>
                <a:off x="978146" y="404664"/>
                <a:ext cx="3593854" cy="467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収束磁場サンプルモデル</a:t>
                </a:r>
                <a:endParaRPr kumimoji="1" lang="ja-JP" altLang="en-US" sz="2400" dirty="0"/>
              </a:p>
            </p:txBody>
          </p:sp>
        </p:grpSp>
      </p:grpSp>
      <p:sp>
        <p:nvSpPr>
          <p:cNvPr id="48" name="角丸四角形吹き出し 47"/>
          <p:cNvSpPr/>
          <p:nvPr/>
        </p:nvSpPr>
        <p:spPr>
          <a:xfrm>
            <a:off x="4788024" y="1268760"/>
            <a:ext cx="3384376" cy="1008112"/>
          </a:xfrm>
          <a:prstGeom prst="wedgeRoundRectCallout">
            <a:avLst>
              <a:gd name="adj1" fmla="val -51003"/>
              <a:gd name="adj2" fmla="val 7308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ja-JP" altLang="en-US" b="1" u="sng" dirty="0"/>
              <a:t>弱収束静磁場中の歳差運動は？</a:t>
            </a:r>
            <a:endParaRPr kumimoji="1" lang="ja-JP" altLang="en-US" u="sng" dirty="0"/>
          </a:p>
        </p:txBody>
      </p:sp>
      <p:sp>
        <p:nvSpPr>
          <p:cNvPr id="3" name="スライド番号プレースホルダ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0669BD-5ECD-4AC0-A2E0-9CAD4EBC81B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grpSp>
        <p:nvGrpSpPr>
          <p:cNvPr id="14" name="Group 160"/>
          <p:cNvGrpSpPr>
            <a:grpSpLocks/>
          </p:cNvGrpSpPr>
          <p:nvPr/>
        </p:nvGrpSpPr>
        <p:grpSpPr bwMode="auto">
          <a:xfrm>
            <a:off x="5541144" y="2195572"/>
            <a:ext cx="3135312" cy="3168352"/>
            <a:chOff x="3782" y="1055"/>
            <a:chExt cx="1732" cy="1854"/>
          </a:xfrm>
        </p:grpSpPr>
        <p:sp>
          <p:nvSpPr>
            <p:cNvPr id="15" name="Oval 64"/>
            <p:cNvSpPr>
              <a:spLocks noChangeArrowheads="1"/>
            </p:cNvSpPr>
            <p:nvPr/>
          </p:nvSpPr>
          <p:spPr bwMode="auto">
            <a:xfrm>
              <a:off x="3794" y="1216"/>
              <a:ext cx="1611" cy="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65"/>
            <p:cNvSpPr>
              <a:spLocks noChangeShapeType="1"/>
            </p:cNvSpPr>
            <p:nvPr/>
          </p:nvSpPr>
          <p:spPr bwMode="auto">
            <a:xfrm flipV="1">
              <a:off x="3787" y="1627"/>
              <a:ext cx="0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66"/>
            <p:cNvSpPr>
              <a:spLocks noChangeShapeType="1"/>
            </p:cNvSpPr>
            <p:nvPr/>
          </p:nvSpPr>
          <p:spPr bwMode="auto">
            <a:xfrm rot="2806563" flipV="1">
              <a:off x="4160" y="1125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67"/>
            <p:cNvSpPr>
              <a:spLocks noChangeShapeType="1"/>
            </p:cNvSpPr>
            <p:nvPr/>
          </p:nvSpPr>
          <p:spPr bwMode="auto">
            <a:xfrm>
              <a:off x="5412" y="1976"/>
              <a:ext cx="0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68"/>
            <p:cNvSpPr>
              <a:spLocks noChangeShapeType="1"/>
            </p:cNvSpPr>
            <p:nvPr/>
          </p:nvSpPr>
          <p:spPr bwMode="auto">
            <a:xfrm rot="5400000" flipV="1">
              <a:off x="4771" y="1039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69"/>
            <p:cNvSpPr>
              <a:spLocks noChangeShapeType="1"/>
            </p:cNvSpPr>
            <p:nvPr/>
          </p:nvSpPr>
          <p:spPr bwMode="auto">
            <a:xfrm rot="16200000" flipV="1">
              <a:off x="4413" y="2646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70"/>
            <p:cNvSpPr>
              <a:spLocks noChangeShapeType="1"/>
            </p:cNvSpPr>
            <p:nvPr/>
          </p:nvSpPr>
          <p:spPr bwMode="auto">
            <a:xfrm rot="13471227" flipV="1">
              <a:off x="5061" y="2517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71"/>
            <p:cNvSpPr>
              <a:spLocks noChangeShapeType="1"/>
            </p:cNvSpPr>
            <p:nvPr/>
          </p:nvSpPr>
          <p:spPr bwMode="auto">
            <a:xfrm rot="-24011646" flipH="1" flipV="1">
              <a:off x="3867" y="2239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Line 72"/>
            <p:cNvSpPr>
              <a:spLocks noChangeShapeType="1"/>
            </p:cNvSpPr>
            <p:nvPr/>
          </p:nvSpPr>
          <p:spPr bwMode="auto">
            <a:xfrm rot="-24011646">
              <a:off x="5274" y="1379"/>
              <a:ext cx="1" cy="36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73"/>
            <p:cNvSpPr>
              <a:spLocks noChangeShapeType="1"/>
            </p:cNvSpPr>
            <p:nvPr/>
          </p:nvSpPr>
          <p:spPr bwMode="auto">
            <a:xfrm flipV="1">
              <a:off x="3787" y="1645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75"/>
            <p:cNvSpPr>
              <a:spLocks noChangeShapeType="1"/>
            </p:cNvSpPr>
            <p:nvPr/>
          </p:nvSpPr>
          <p:spPr bwMode="auto">
            <a:xfrm rot="1626342" flipV="1">
              <a:off x="4087" y="1204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77"/>
            <p:cNvSpPr>
              <a:spLocks noChangeShapeType="1"/>
            </p:cNvSpPr>
            <p:nvPr/>
          </p:nvSpPr>
          <p:spPr bwMode="auto">
            <a:xfrm rot="2722241" flipV="1">
              <a:off x="4644" y="1064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 rot="6203064" flipV="1">
              <a:off x="5110" y="1476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79"/>
            <p:cNvSpPr>
              <a:spLocks noChangeShapeType="1"/>
            </p:cNvSpPr>
            <p:nvPr/>
          </p:nvSpPr>
          <p:spPr bwMode="auto">
            <a:xfrm rot="8840164" flipV="1">
              <a:off x="5167" y="2051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80"/>
            <p:cNvSpPr>
              <a:spLocks noChangeShapeType="1"/>
            </p:cNvSpPr>
            <p:nvPr/>
          </p:nvSpPr>
          <p:spPr bwMode="auto">
            <a:xfrm rot="11982452" flipV="1">
              <a:off x="4773" y="2516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82"/>
            <p:cNvSpPr>
              <a:spLocks noChangeShapeType="1"/>
            </p:cNvSpPr>
            <p:nvPr/>
          </p:nvSpPr>
          <p:spPr bwMode="auto">
            <a:xfrm rot="14813513" flipV="1">
              <a:off x="4187" y="2571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83"/>
            <p:cNvSpPr>
              <a:spLocks noChangeShapeType="1"/>
            </p:cNvSpPr>
            <p:nvPr/>
          </p:nvSpPr>
          <p:spPr bwMode="auto">
            <a:xfrm rot="18235578" flipV="1">
              <a:off x="3773" y="2167"/>
              <a:ext cx="347" cy="3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161"/>
          <p:cNvGrpSpPr>
            <a:grpSpLocks/>
          </p:cNvGrpSpPr>
          <p:nvPr/>
        </p:nvGrpSpPr>
        <p:grpSpPr bwMode="auto">
          <a:xfrm>
            <a:off x="6948264" y="3491716"/>
            <a:ext cx="1376362" cy="584201"/>
            <a:chOff x="3446" y="893"/>
            <a:chExt cx="867" cy="368"/>
          </a:xfrm>
        </p:grpSpPr>
        <p:grpSp>
          <p:nvGrpSpPr>
            <p:cNvPr id="33" name="Group 84"/>
            <p:cNvGrpSpPr>
              <a:grpSpLocks/>
            </p:cNvGrpSpPr>
            <p:nvPr/>
          </p:nvGrpSpPr>
          <p:grpSpPr bwMode="auto">
            <a:xfrm>
              <a:off x="3446" y="893"/>
              <a:ext cx="227" cy="236"/>
              <a:chOff x="217" y="3683"/>
              <a:chExt cx="227" cy="236"/>
            </a:xfrm>
          </p:grpSpPr>
          <p:sp>
            <p:nvSpPr>
              <p:cNvPr id="37" name="Oval 85"/>
              <p:cNvSpPr>
                <a:spLocks noChangeArrowheads="1"/>
              </p:cNvSpPr>
              <p:nvPr/>
            </p:nvSpPr>
            <p:spPr bwMode="auto">
              <a:xfrm>
                <a:off x="217" y="3683"/>
                <a:ext cx="227" cy="2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86"/>
              <p:cNvSpPr>
                <a:spLocks noChangeArrowheads="1"/>
              </p:cNvSpPr>
              <p:nvPr/>
            </p:nvSpPr>
            <p:spPr bwMode="auto">
              <a:xfrm>
                <a:off x="269" y="3735"/>
                <a:ext cx="133" cy="12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" name="Group 87"/>
            <p:cNvGrpSpPr>
              <a:grpSpLocks/>
            </p:cNvGrpSpPr>
            <p:nvPr/>
          </p:nvGrpSpPr>
          <p:grpSpPr bwMode="auto">
            <a:xfrm>
              <a:off x="3718" y="896"/>
              <a:ext cx="595" cy="365"/>
              <a:chOff x="500" y="2987"/>
              <a:chExt cx="595" cy="365"/>
            </a:xfrm>
          </p:grpSpPr>
          <p:sp>
            <p:nvSpPr>
              <p:cNvPr id="35" name="Text Box 88"/>
              <p:cNvSpPr txBox="1">
                <a:spLocks noChangeArrowheads="1"/>
              </p:cNvSpPr>
              <p:nvPr/>
            </p:nvSpPr>
            <p:spPr bwMode="auto">
              <a:xfrm>
                <a:off x="500" y="2987"/>
                <a:ext cx="59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36" name="Line 89"/>
              <p:cNvSpPr>
                <a:spLocks noChangeShapeType="1"/>
              </p:cNvSpPr>
              <p:nvPr/>
            </p:nvSpPr>
            <p:spPr bwMode="auto">
              <a:xfrm>
                <a:off x="569" y="2988"/>
                <a:ext cx="1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39" name="オブジェクト 38"/>
          <p:cNvGraphicFramePr>
            <a:graphicFrameLocks noChangeAspect="1"/>
          </p:cNvGraphicFramePr>
          <p:nvPr/>
        </p:nvGraphicFramePr>
        <p:xfrm>
          <a:off x="5868144" y="3419708"/>
          <a:ext cx="495548" cy="53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数式" r:id="rId4" imgW="126720" imgH="215640" progId="Equation.3">
                  <p:embed/>
                </p:oleObj>
              </mc:Choice>
              <mc:Fallback>
                <p:oleObj name="数式" r:id="rId4" imgW="1267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419708"/>
                        <a:ext cx="495548" cy="539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7"/>
          <p:cNvGraphicFramePr>
            <a:graphicFrameLocks noChangeAspect="1"/>
          </p:cNvGraphicFramePr>
          <p:nvPr/>
        </p:nvGraphicFramePr>
        <p:xfrm>
          <a:off x="5148064" y="3059668"/>
          <a:ext cx="4953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数式" r:id="rId6" imgW="126720" imgH="241200" progId="Equation.3">
                  <p:embed/>
                </p:oleObj>
              </mc:Choice>
              <mc:Fallback>
                <p:oleObj name="数式" r:id="rId6" imgW="1267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059668"/>
                        <a:ext cx="4953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5940152" y="3923764"/>
          <a:ext cx="230425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数式" r:id="rId8" imgW="863280" imgH="241200" progId="Equation.3">
                  <p:embed/>
                </p:oleObj>
              </mc:Choice>
              <mc:Fallback>
                <p:oleObj name="数式" r:id="rId8" imgW="86328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23764"/>
                        <a:ext cx="230425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正方形/長方形 41"/>
          <p:cNvSpPr/>
          <p:nvPr/>
        </p:nvSpPr>
        <p:spPr>
          <a:xfrm>
            <a:off x="1043608" y="1988840"/>
            <a:ext cx="345638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4860032" y="1340768"/>
          <a:ext cx="3238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数式" r:id="rId10" imgW="1625400" imgH="469800" progId="Equation.3">
                  <p:embed/>
                </p:oleObj>
              </mc:Choice>
              <mc:Fallback>
                <p:oleObj name="数式" r:id="rId10" imgW="162540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340768"/>
                        <a:ext cx="32385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5580112" y="5229200"/>
          <a:ext cx="21018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数式" r:id="rId12" imgW="787320" imgH="393480" progId="Equation.3">
                  <p:embed/>
                </p:oleObj>
              </mc:Choice>
              <mc:Fallback>
                <p:oleObj name="数式" r:id="rId12" imgW="7873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229200"/>
                        <a:ext cx="210185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テキスト ボックス 44"/>
          <p:cNvSpPr txBox="1"/>
          <p:nvPr/>
        </p:nvSpPr>
        <p:spPr>
          <a:xfrm>
            <a:off x="6228184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（誤差磁場は考慮せず）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868144" y="7647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（スピントラック解析）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ja-JP" altLang="en-US" u="sng" dirty="0"/>
              <a:t>基本コンセプト：</a:t>
            </a:r>
            <a:r>
              <a:rPr lang="en-US" altLang="ja-JP" u="sng" dirty="0"/>
              <a:t> 3</a:t>
            </a:r>
            <a:r>
              <a:rPr lang="ja-JP" altLang="en-US" u="sng" dirty="0"/>
              <a:t>次元螺旋軌道入射</a:t>
            </a:r>
            <a:endParaRPr kumimoji="1" lang="ja-JP" altLang="en-US" u="sng" dirty="0"/>
          </a:p>
        </p:txBody>
      </p:sp>
      <p:grpSp>
        <p:nvGrpSpPr>
          <p:cNvPr id="92" name="グループ化 91"/>
          <p:cNvGrpSpPr/>
          <p:nvPr/>
        </p:nvGrpSpPr>
        <p:grpSpPr>
          <a:xfrm>
            <a:off x="58356" y="1785010"/>
            <a:ext cx="3937580" cy="4812342"/>
            <a:chOff x="179512" y="1424970"/>
            <a:chExt cx="3937580" cy="4812342"/>
          </a:xfrm>
        </p:grpSpPr>
        <p:pic>
          <p:nvPicPr>
            <p:cNvPr id="3" name="Picture 3" descr="C:\Users\ingo\OPERA\DrawOpera\track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890544"/>
              <a:ext cx="3785869" cy="4198288"/>
            </a:xfrm>
            <a:prstGeom prst="rect">
              <a:avLst/>
            </a:prstGeom>
            <a:noFill/>
          </p:spPr>
        </p:pic>
        <p:sp>
          <p:nvSpPr>
            <p:cNvPr id="80" name="円弧 79"/>
            <p:cNvSpPr/>
            <p:nvPr/>
          </p:nvSpPr>
          <p:spPr>
            <a:xfrm>
              <a:off x="804724" y="2276872"/>
              <a:ext cx="897622" cy="3960440"/>
            </a:xfrm>
            <a:prstGeom prst="arc">
              <a:avLst>
                <a:gd name="adj1" fmla="val 16751190"/>
                <a:gd name="adj2" fmla="val 19632971"/>
              </a:avLst>
            </a:prstGeom>
            <a:noFill/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289413" y="1424970"/>
              <a:ext cx="3827679" cy="4444603"/>
              <a:chOff x="289413" y="1424970"/>
              <a:chExt cx="3827679" cy="4444603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631920" y="2236681"/>
                <a:ext cx="2954594" cy="143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444328" y="2284389"/>
                <a:ext cx="234492" cy="3434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ローチャート : 和接合 8"/>
              <p:cNvSpPr/>
              <p:nvPr/>
            </p:nvSpPr>
            <p:spPr>
              <a:xfrm>
                <a:off x="2936673" y="2895838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グループ化 75"/>
              <p:cNvGrpSpPr/>
              <p:nvPr/>
            </p:nvGrpSpPr>
            <p:grpSpPr>
              <a:xfrm>
                <a:off x="998500" y="3136281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78" name="円/楕円 77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円/楕円 78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正方形/長方形 10"/>
              <p:cNvSpPr/>
              <p:nvPr/>
            </p:nvSpPr>
            <p:spPr>
              <a:xfrm>
                <a:off x="585022" y="5538981"/>
                <a:ext cx="3048390" cy="27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3539616" y="2284389"/>
                <a:ext cx="93797" cy="3291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" name="直線コネクタ 12"/>
              <p:cNvCxnSpPr>
                <a:stCxn id="6" idx="1"/>
              </p:cNvCxnSpPr>
              <p:nvPr/>
            </p:nvCxnSpPr>
            <p:spPr>
              <a:xfrm rot="10800000" flipH="1">
                <a:off x="444327" y="4001877"/>
                <a:ext cx="31541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円弧 13"/>
              <p:cNvSpPr/>
              <p:nvPr/>
            </p:nvSpPr>
            <p:spPr>
              <a:xfrm>
                <a:off x="847834" y="2797874"/>
                <a:ext cx="653386" cy="2540586"/>
              </a:xfrm>
              <a:prstGeom prst="arc">
                <a:avLst/>
              </a:prstGeom>
              <a:noFill/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弧 14"/>
              <p:cNvSpPr/>
              <p:nvPr/>
            </p:nvSpPr>
            <p:spPr>
              <a:xfrm flipH="1">
                <a:off x="2601650" y="2788061"/>
                <a:ext cx="656576" cy="2560942"/>
              </a:xfrm>
              <a:prstGeom prst="arc">
                <a:avLst>
                  <a:gd name="adj1" fmla="val 16200000"/>
                  <a:gd name="adj2" fmla="val 20545216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弧 15"/>
              <p:cNvSpPr/>
              <p:nvPr/>
            </p:nvSpPr>
            <p:spPr>
              <a:xfrm flipH="1">
                <a:off x="2413175" y="2559217"/>
                <a:ext cx="709088" cy="3310356"/>
              </a:xfrm>
              <a:prstGeom prst="arc">
                <a:avLst>
                  <a:gd name="adj1" fmla="val 16200000"/>
                  <a:gd name="adj2" fmla="val 19706459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弧 16"/>
              <p:cNvSpPr/>
              <p:nvPr/>
            </p:nvSpPr>
            <p:spPr>
              <a:xfrm rot="10800000">
                <a:off x="1018341" y="2652685"/>
                <a:ext cx="980496" cy="2707642"/>
              </a:xfrm>
              <a:prstGeom prst="arc">
                <a:avLst/>
              </a:prstGeom>
              <a:noFill/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弧 17"/>
              <p:cNvSpPr/>
              <p:nvPr/>
            </p:nvSpPr>
            <p:spPr>
              <a:xfrm rot="10800000">
                <a:off x="1213352" y="2437595"/>
                <a:ext cx="979301" cy="3006941"/>
              </a:xfrm>
              <a:prstGeom prst="arc">
                <a:avLst>
                  <a:gd name="adj1" fmla="val 16200000"/>
                  <a:gd name="adj2" fmla="val 21293503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弧 18"/>
              <p:cNvSpPr/>
              <p:nvPr/>
            </p:nvSpPr>
            <p:spPr>
              <a:xfrm rot="10800000" flipH="1">
                <a:off x="2107879" y="2244554"/>
                <a:ext cx="1005379" cy="3151893"/>
              </a:xfrm>
              <a:prstGeom prst="arc">
                <a:avLst>
                  <a:gd name="adj1" fmla="val 16200000"/>
                  <a:gd name="adj2" fmla="val 20597006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弧 19"/>
              <p:cNvSpPr/>
              <p:nvPr/>
            </p:nvSpPr>
            <p:spPr>
              <a:xfrm rot="10800000" flipH="1">
                <a:off x="1982218" y="2024732"/>
                <a:ext cx="888424" cy="3419804"/>
              </a:xfrm>
              <a:prstGeom prst="arc">
                <a:avLst>
                  <a:gd name="adj1" fmla="val 16200000"/>
                  <a:gd name="adj2" fmla="val 19978643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コネクタ 20"/>
              <p:cNvCxnSpPr/>
              <p:nvPr/>
            </p:nvCxnSpPr>
            <p:spPr>
              <a:xfrm rot="5400000">
                <a:off x="479847" y="3953789"/>
                <a:ext cx="278914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rot="5400000">
                <a:off x="832199" y="4001876"/>
                <a:ext cx="288532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763290" y="2319263"/>
                <a:ext cx="6403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ja-JP" sz="2400" baseline="-25000" dirty="0">
                    <a:solidFill>
                      <a:srgbClr val="FF0000"/>
                    </a:solidFill>
                  </a:rPr>
                  <a:t>R</a:t>
                </a:r>
                <a:endParaRPr kumimoji="1" lang="ja-JP" altLang="en-US" sz="2400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5" name="直線矢印コネクタ 74"/>
              <p:cNvCxnSpPr/>
              <p:nvPr/>
            </p:nvCxnSpPr>
            <p:spPr>
              <a:xfrm rot="16200000" flipV="1">
                <a:off x="1220165" y="2393956"/>
                <a:ext cx="538995" cy="392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矢印コネクタ 75"/>
              <p:cNvCxnSpPr/>
              <p:nvPr/>
            </p:nvCxnSpPr>
            <p:spPr>
              <a:xfrm flipH="1" flipV="1">
                <a:off x="1187624" y="2132856"/>
                <a:ext cx="288650" cy="53255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正方形/長方形 76"/>
              <p:cNvSpPr/>
              <p:nvPr/>
            </p:nvSpPr>
            <p:spPr>
              <a:xfrm rot="5400000">
                <a:off x="1098322" y="2248443"/>
                <a:ext cx="515486" cy="2911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289413" y="4146143"/>
                <a:ext cx="7563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ソレノイドコイル</a:t>
                </a:r>
              </a:p>
            </p:txBody>
          </p:sp>
          <p:cxnSp>
            <p:nvCxnSpPr>
              <p:cNvPr id="28" name="直線矢印コネクタ 27"/>
              <p:cNvCxnSpPr/>
              <p:nvPr/>
            </p:nvCxnSpPr>
            <p:spPr>
              <a:xfrm flipH="1" flipV="1">
                <a:off x="2051720" y="1556792"/>
                <a:ext cx="34049" cy="38396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正方形/長方形 28"/>
              <p:cNvSpPr/>
              <p:nvPr/>
            </p:nvSpPr>
            <p:spPr>
              <a:xfrm>
                <a:off x="660708" y="1424970"/>
                <a:ext cx="14630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/>
                  <a:t>ソレノイド軸</a:t>
                </a:r>
                <a:endParaRPr lang="en-US" altLang="ja-JP" sz="2000" dirty="0"/>
              </a:p>
              <a:p>
                <a:pPr algn="r"/>
                <a:r>
                  <a:rPr lang="en-US" altLang="ja-JP" sz="2000" dirty="0"/>
                  <a:t>(Y-axis)</a:t>
                </a:r>
                <a:endParaRPr lang="ja-JP" altLang="en-US" sz="20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3173036" y="4146143"/>
                <a:ext cx="94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ソレノイドコイル</a:t>
                </a:r>
              </a:p>
            </p:txBody>
          </p:sp>
          <p:grpSp>
            <p:nvGrpSpPr>
              <p:cNvPr id="32" name="グループ化 75"/>
              <p:cNvGrpSpPr/>
              <p:nvPr/>
            </p:nvGrpSpPr>
            <p:grpSpPr>
              <a:xfrm>
                <a:off x="998500" y="2895838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72" name="円/楕円 71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円/楕円 72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グループ化 75"/>
              <p:cNvGrpSpPr/>
              <p:nvPr/>
            </p:nvGrpSpPr>
            <p:grpSpPr>
              <a:xfrm>
                <a:off x="998500" y="3617167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70" name="円/楕円 69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円/楕円 70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グループ化 75"/>
              <p:cNvGrpSpPr/>
              <p:nvPr/>
            </p:nvGrpSpPr>
            <p:grpSpPr>
              <a:xfrm>
                <a:off x="998500" y="3376724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68" name="円/楕円 67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円/楕円 68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グループ化 75"/>
              <p:cNvGrpSpPr/>
              <p:nvPr/>
            </p:nvGrpSpPr>
            <p:grpSpPr>
              <a:xfrm>
                <a:off x="998500" y="4098054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66" name="円/楕円 65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円/楕円 66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グループ化 75"/>
              <p:cNvGrpSpPr/>
              <p:nvPr/>
            </p:nvGrpSpPr>
            <p:grpSpPr>
              <a:xfrm>
                <a:off x="998500" y="3857611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64" name="円/楕円 63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円/楕円 64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7" name="グループ化 75"/>
              <p:cNvGrpSpPr/>
              <p:nvPr/>
            </p:nvGrpSpPr>
            <p:grpSpPr>
              <a:xfrm>
                <a:off x="998500" y="4578941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62" name="円/楕円 61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円/楕円 62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グループ化 75"/>
              <p:cNvGrpSpPr/>
              <p:nvPr/>
            </p:nvGrpSpPr>
            <p:grpSpPr>
              <a:xfrm>
                <a:off x="998500" y="4338497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60" name="円/楕円 59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円/楕円 60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グループ化 75"/>
              <p:cNvGrpSpPr/>
              <p:nvPr/>
            </p:nvGrpSpPr>
            <p:grpSpPr>
              <a:xfrm>
                <a:off x="998500" y="4819384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58" name="円/楕円 57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円/楕円 58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フローチャート : 和接合 39"/>
              <p:cNvSpPr/>
              <p:nvPr/>
            </p:nvSpPr>
            <p:spPr>
              <a:xfrm>
                <a:off x="2936673" y="3136281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フローチャート : 和接合 40"/>
              <p:cNvSpPr/>
              <p:nvPr/>
            </p:nvSpPr>
            <p:spPr>
              <a:xfrm>
                <a:off x="2936673" y="3376724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フローチャート : 和接合 41"/>
              <p:cNvSpPr/>
              <p:nvPr/>
            </p:nvSpPr>
            <p:spPr>
              <a:xfrm>
                <a:off x="2936673" y="3617167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フローチャート : 和接合 42"/>
              <p:cNvSpPr/>
              <p:nvPr/>
            </p:nvSpPr>
            <p:spPr>
              <a:xfrm>
                <a:off x="2936673" y="3857611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フローチャート : 和接合 43"/>
              <p:cNvSpPr/>
              <p:nvPr/>
            </p:nvSpPr>
            <p:spPr>
              <a:xfrm>
                <a:off x="2936673" y="4098054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フローチャート : 和接合 44"/>
              <p:cNvSpPr/>
              <p:nvPr/>
            </p:nvSpPr>
            <p:spPr>
              <a:xfrm>
                <a:off x="2936673" y="4338497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フローチャート : 和接合 45"/>
              <p:cNvSpPr/>
              <p:nvPr/>
            </p:nvSpPr>
            <p:spPr>
              <a:xfrm>
                <a:off x="2936673" y="4578941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フローチャート : 和接合 46"/>
              <p:cNvSpPr/>
              <p:nvPr/>
            </p:nvSpPr>
            <p:spPr>
              <a:xfrm>
                <a:off x="2936673" y="4819384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4" name="直線矢印コネクタ 73"/>
              <p:cNvCxnSpPr/>
              <p:nvPr/>
            </p:nvCxnSpPr>
            <p:spPr>
              <a:xfrm flipH="1">
                <a:off x="1187624" y="2648342"/>
                <a:ext cx="288032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テキスト ボックス 98"/>
          <p:cNvSpPr txBox="1"/>
          <p:nvPr/>
        </p:nvSpPr>
        <p:spPr>
          <a:xfrm>
            <a:off x="634420" y="580526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ym typeface="Wingdings" pitchFamily="2" charset="2"/>
              </a:rPr>
              <a:t>By: </a:t>
            </a:r>
            <a:r>
              <a:rPr lang="ja-JP" altLang="en-US" dirty="0">
                <a:sym typeface="Wingdings" pitchFamily="2" charset="2"/>
              </a:rPr>
              <a:t>ソレノイド軸方向成分</a:t>
            </a:r>
            <a:endParaRPr lang="en-US" altLang="ja-JP" dirty="0">
              <a:sym typeface="Wingdings" pitchFamily="2" charset="2"/>
            </a:endParaRPr>
          </a:p>
          <a:p>
            <a:r>
              <a:rPr kumimoji="1" lang="en-US" altLang="ja-JP" dirty="0">
                <a:sym typeface="Wingdings" pitchFamily="2" charset="2"/>
              </a:rPr>
              <a:t>BR: </a:t>
            </a:r>
            <a:r>
              <a:rPr kumimoji="1" lang="ja-JP" altLang="en-US" dirty="0">
                <a:sym typeface="Wingdings" pitchFamily="2" charset="2"/>
              </a:rPr>
              <a:t>径方向成分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3275856" y="4365105"/>
            <a:ext cx="5796136" cy="2148045"/>
            <a:chOff x="3275856" y="4365105"/>
            <a:chExt cx="5796136" cy="2148045"/>
          </a:xfrm>
        </p:grpSpPr>
        <p:sp>
          <p:nvSpPr>
            <p:cNvPr id="104" name="テキスト ボックス 103"/>
            <p:cNvSpPr txBox="1"/>
            <p:nvPr/>
          </p:nvSpPr>
          <p:spPr>
            <a:xfrm>
              <a:off x="5940152" y="5229200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y</a:t>
              </a:r>
              <a:endParaRPr kumimoji="1" lang="ja-JP" altLang="en-US" sz="2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3275856" y="5805264"/>
              <a:ext cx="5796136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/>
                <a:t>入射角度</a:t>
              </a:r>
              <a:r>
                <a:rPr lang="ja-JP" altLang="en-US" sz="2000" b="1" dirty="0">
                  <a:sym typeface="Symbol"/>
                </a:rPr>
                <a:t>をソレノイド</a:t>
              </a:r>
              <a:r>
                <a:rPr lang="ja-JP" altLang="en-US" sz="2000" b="1" dirty="0"/>
                <a:t>軸位置</a:t>
              </a:r>
              <a:r>
                <a:rPr lang="en-US" altLang="ja-JP" sz="2000" b="1" dirty="0"/>
                <a:t>(y</a:t>
              </a:r>
              <a:r>
                <a:rPr lang="ja-JP" altLang="en-US" sz="2000" b="1" dirty="0"/>
                <a:t>の関数</a:t>
              </a:r>
              <a:r>
                <a:rPr lang="en-US" altLang="ja-JP" sz="2000" b="1" dirty="0"/>
                <a:t>)</a:t>
              </a:r>
              <a:r>
                <a:rPr lang="ja-JP" altLang="en-US" sz="2000" b="1" dirty="0"/>
                <a:t>で決めると、軌跡に沿った磁場分布を一意に決めることが出来る。</a:t>
              </a:r>
              <a:endParaRPr kumimoji="1" lang="ja-JP" altLang="en-US" sz="2000" b="1" dirty="0"/>
            </a:p>
          </p:txBody>
        </p:sp>
        <p:grpSp>
          <p:nvGrpSpPr>
            <p:cNvPr id="100" name="グループ化 99"/>
            <p:cNvGrpSpPr/>
            <p:nvPr/>
          </p:nvGrpSpPr>
          <p:grpSpPr>
            <a:xfrm>
              <a:off x="4211960" y="4365105"/>
              <a:ext cx="1728188" cy="1296144"/>
              <a:chOff x="4151032" y="5690344"/>
              <a:chExt cx="997032" cy="690984"/>
            </a:xfrm>
          </p:grpSpPr>
          <p:cxnSp>
            <p:nvCxnSpPr>
              <p:cNvPr id="102" name="直線矢印コネクタ 101"/>
              <p:cNvCxnSpPr/>
              <p:nvPr/>
            </p:nvCxnSpPr>
            <p:spPr>
              <a:xfrm>
                <a:off x="4355976" y="6381328"/>
                <a:ext cx="792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矢印コネクタ 102"/>
              <p:cNvCxnSpPr/>
              <p:nvPr/>
            </p:nvCxnSpPr>
            <p:spPr>
              <a:xfrm flipV="1">
                <a:off x="4355976" y="5805264"/>
                <a:ext cx="0" cy="5760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テキスト ボックス 104"/>
              <p:cNvSpPr txBox="1"/>
              <p:nvPr/>
            </p:nvSpPr>
            <p:spPr>
              <a:xfrm>
                <a:off x="4151032" y="5690344"/>
                <a:ext cx="432048" cy="27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sym typeface="Symbol"/>
                  </a:rPr>
                  <a:t></a:t>
                </a:r>
                <a:endParaRPr kumimoji="1" lang="ja-JP" altLang="en-US" sz="2800" dirty="0"/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4693862" y="5858108"/>
                <a:ext cx="288032" cy="27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?</a:t>
                </a:r>
                <a:endParaRPr kumimoji="1" lang="ja-JP" altLang="en-US" sz="2800" dirty="0"/>
              </a:p>
            </p:txBody>
          </p:sp>
          <p:sp>
            <p:nvSpPr>
              <p:cNvPr id="125" name="フリーフォーム 124"/>
              <p:cNvSpPr/>
              <p:nvPr/>
            </p:nvSpPr>
            <p:spPr>
              <a:xfrm>
                <a:off x="4400550" y="5897880"/>
                <a:ext cx="572705" cy="297180"/>
              </a:xfrm>
              <a:custGeom>
                <a:avLst/>
                <a:gdLst>
                  <a:gd name="connsiteX0" fmla="*/ 0 w 572705"/>
                  <a:gd name="connsiteY0" fmla="*/ 297180 h 297180"/>
                  <a:gd name="connsiteX1" fmla="*/ 22860 w 572705"/>
                  <a:gd name="connsiteY1" fmla="*/ 262890 h 297180"/>
                  <a:gd name="connsiteX2" fmla="*/ 160020 w 572705"/>
                  <a:gd name="connsiteY2" fmla="*/ 194310 h 297180"/>
                  <a:gd name="connsiteX3" fmla="*/ 205740 w 572705"/>
                  <a:gd name="connsiteY3" fmla="*/ 171450 h 297180"/>
                  <a:gd name="connsiteX4" fmla="*/ 251460 w 572705"/>
                  <a:gd name="connsiteY4" fmla="*/ 182880 h 297180"/>
                  <a:gd name="connsiteX5" fmla="*/ 285750 w 572705"/>
                  <a:gd name="connsiteY5" fmla="*/ 217170 h 297180"/>
                  <a:gd name="connsiteX6" fmla="*/ 320040 w 572705"/>
                  <a:gd name="connsiteY6" fmla="*/ 240030 h 297180"/>
                  <a:gd name="connsiteX7" fmla="*/ 411480 w 572705"/>
                  <a:gd name="connsiteY7" fmla="*/ 228600 h 297180"/>
                  <a:gd name="connsiteX8" fmla="*/ 514350 w 572705"/>
                  <a:gd name="connsiteY8" fmla="*/ 148590 h 297180"/>
                  <a:gd name="connsiteX9" fmla="*/ 537210 w 572705"/>
                  <a:gd name="connsiteY9" fmla="*/ 114300 h 297180"/>
                  <a:gd name="connsiteX10" fmla="*/ 560070 w 572705"/>
                  <a:gd name="connsiteY10" fmla="*/ 45720 h 297180"/>
                  <a:gd name="connsiteX11" fmla="*/ 571500 w 572705"/>
                  <a:gd name="connsiteY11" fmla="*/ 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2705" h="297180">
                    <a:moveTo>
                      <a:pt x="0" y="297180"/>
                    </a:moveTo>
                    <a:cubicBezTo>
                      <a:pt x="7620" y="285750"/>
                      <a:pt x="12522" y="271936"/>
                      <a:pt x="22860" y="262890"/>
                    </a:cubicBezTo>
                    <a:cubicBezTo>
                      <a:pt x="110211" y="186457"/>
                      <a:pt x="66497" y="241072"/>
                      <a:pt x="160020" y="194310"/>
                    </a:cubicBezTo>
                    <a:lnTo>
                      <a:pt x="205740" y="171450"/>
                    </a:lnTo>
                    <a:cubicBezTo>
                      <a:pt x="220980" y="175260"/>
                      <a:pt x="237821" y="175086"/>
                      <a:pt x="251460" y="182880"/>
                    </a:cubicBezTo>
                    <a:cubicBezTo>
                      <a:pt x="265495" y="190900"/>
                      <a:pt x="273332" y="206822"/>
                      <a:pt x="285750" y="217170"/>
                    </a:cubicBezTo>
                    <a:cubicBezTo>
                      <a:pt x="296303" y="225964"/>
                      <a:pt x="308610" y="232410"/>
                      <a:pt x="320040" y="240030"/>
                    </a:cubicBezTo>
                    <a:cubicBezTo>
                      <a:pt x="350520" y="236220"/>
                      <a:pt x="382552" y="238931"/>
                      <a:pt x="411480" y="228600"/>
                    </a:cubicBezTo>
                    <a:cubicBezTo>
                      <a:pt x="441721" y="217800"/>
                      <a:pt x="491103" y="176487"/>
                      <a:pt x="514350" y="148590"/>
                    </a:cubicBezTo>
                    <a:cubicBezTo>
                      <a:pt x="523144" y="138037"/>
                      <a:pt x="531631" y="126853"/>
                      <a:pt x="537210" y="114300"/>
                    </a:cubicBezTo>
                    <a:cubicBezTo>
                      <a:pt x="546997" y="92280"/>
                      <a:pt x="552450" y="68580"/>
                      <a:pt x="560070" y="45720"/>
                    </a:cubicBezTo>
                    <a:cubicBezTo>
                      <a:pt x="572705" y="7816"/>
                      <a:pt x="571500" y="23478"/>
                      <a:pt x="57150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6" name="グループ化 95"/>
          <p:cNvGrpSpPr/>
          <p:nvPr/>
        </p:nvGrpSpPr>
        <p:grpSpPr>
          <a:xfrm>
            <a:off x="2915816" y="1844824"/>
            <a:ext cx="3600400" cy="2016224"/>
            <a:chOff x="2195736" y="1196752"/>
            <a:chExt cx="3600400" cy="2016224"/>
          </a:xfrm>
        </p:grpSpPr>
        <p:sp>
          <p:nvSpPr>
            <p:cNvPr id="48" name="四角形吹き出し 47"/>
            <p:cNvSpPr/>
            <p:nvPr/>
          </p:nvSpPr>
          <p:spPr>
            <a:xfrm>
              <a:off x="3707904" y="2278374"/>
              <a:ext cx="2088232" cy="934602"/>
            </a:xfrm>
            <a:prstGeom prst="wedgeRectCallout">
              <a:avLst>
                <a:gd name="adj1" fmla="val -31381"/>
                <a:gd name="adj2" fmla="val 4952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3" name="グループ化 92"/>
            <p:cNvGrpSpPr/>
            <p:nvPr/>
          </p:nvGrpSpPr>
          <p:grpSpPr>
            <a:xfrm>
              <a:off x="2339752" y="1268760"/>
              <a:ext cx="1831062" cy="1435711"/>
              <a:chOff x="3821058" y="980728"/>
              <a:chExt cx="1831062" cy="1435711"/>
            </a:xfrm>
          </p:grpSpPr>
          <p:sp>
            <p:nvSpPr>
              <p:cNvPr id="49" name="上矢印 48"/>
              <p:cNvSpPr/>
              <p:nvPr/>
            </p:nvSpPr>
            <p:spPr>
              <a:xfrm rot="20254962">
                <a:off x="4464947" y="1095554"/>
                <a:ext cx="356591" cy="666290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" name="直線矢印コネクタ 49"/>
              <p:cNvCxnSpPr/>
              <p:nvPr/>
            </p:nvCxnSpPr>
            <p:spPr>
              <a:xfrm flipH="1">
                <a:off x="3851920" y="1805305"/>
                <a:ext cx="993042" cy="399559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Object 5"/>
              <p:cNvGraphicFramePr>
                <a:graphicFrameLocks noChangeAspect="1"/>
              </p:cNvGraphicFramePr>
              <p:nvPr/>
            </p:nvGraphicFramePr>
            <p:xfrm>
              <a:off x="4911232" y="1561108"/>
              <a:ext cx="525431" cy="4997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0" name="数式" r:id="rId3" imgW="215640" imgH="241200" progId="Equation.3">
                      <p:embed/>
                    </p:oleObj>
                  </mc:Choice>
                  <mc:Fallback>
                    <p:oleObj name="数式" r:id="rId3" imgW="215640" imgH="241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1232" y="1561108"/>
                            <a:ext cx="525431" cy="4997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" name="テキスト ボックス 8"/>
              <p:cNvSpPr txBox="1"/>
              <p:nvPr/>
            </p:nvSpPr>
            <p:spPr>
              <a:xfrm>
                <a:off x="4206254" y="1988840"/>
                <a:ext cx="1445866" cy="42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solidFill>
                      <a:srgbClr val="FF00FF"/>
                    </a:solidFill>
                    <a:sym typeface="Symbol"/>
                  </a:rPr>
                  <a:t>ビーム</a:t>
                </a:r>
                <a:endParaRPr kumimoji="1" lang="ja-JP" altLang="en-US" b="1" baseline="30000" dirty="0">
                  <a:solidFill>
                    <a:srgbClr val="FF00FF"/>
                  </a:solidFill>
                </a:endParaRPr>
              </a:p>
            </p:txBody>
          </p:sp>
          <p:grpSp>
            <p:nvGrpSpPr>
              <p:cNvPr id="53" name="グループ化 64"/>
              <p:cNvGrpSpPr/>
              <p:nvPr/>
            </p:nvGrpSpPr>
            <p:grpSpPr>
              <a:xfrm>
                <a:off x="4683968" y="1704733"/>
                <a:ext cx="244975" cy="223206"/>
                <a:chOff x="6546585" y="-92278"/>
                <a:chExt cx="360362" cy="374649"/>
              </a:xfrm>
              <a:solidFill>
                <a:schemeClr val="bg1"/>
              </a:solidFill>
            </p:grpSpPr>
            <p:sp>
              <p:nvSpPr>
                <p:cNvPr id="56" name="Oval 25"/>
                <p:cNvSpPr>
                  <a:spLocks noChangeArrowheads="1"/>
                </p:cNvSpPr>
                <p:nvPr/>
              </p:nvSpPr>
              <p:spPr bwMode="auto">
                <a:xfrm>
                  <a:off x="6546585" y="-92278"/>
                  <a:ext cx="360362" cy="374649"/>
                </a:xfrm>
                <a:prstGeom prst="ellipse">
                  <a:avLst/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7" name="円/楕円 56"/>
                <p:cNvSpPr/>
                <p:nvPr/>
              </p:nvSpPr>
              <p:spPr>
                <a:xfrm>
                  <a:off x="6668028" y="-288"/>
                  <a:ext cx="156214" cy="18266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aphicFrame>
            <p:nvGraphicFramePr>
              <p:cNvPr id="54" name="オブジェクト 14"/>
              <p:cNvGraphicFramePr>
                <a:graphicFrameLocks noChangeAspect="1"/>
              </p:cNvGraphicFramePr>
              <p:nvPr/>
            </p:nvGraphicFramePr>
            <p:xfrm>
              <a:off x="4695208" y="980728"/>
              <a:ext cx="431676" cy="4058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" name="数式" r:id="rId5" imgW="126720" imgH="203040" progId="Equation.3">
                      <p:embed/>
                    </p:oleObj>
                  </mc:Choice>
                  <mc:Fallback>
                    <p:oleObj name="数式" r:id="rId5" imgW="126720" imgH="2030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5208" y="980728"/>
                            <a:ext cx="431676" cy="4058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8" name="直線コネクタ 127"/>
              <p:cNvCxnSpPr/>
              <p:nvPr/>
            </p:nvCxnSpPr>
            <p:spPr>
              <a:xfrm>
                <a:off x="3821058" y="1821964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テキスト ボックス 136"/>
              <p:cNvSpPr txBox="1"/>
              <p:nvPr/>
            </p:nvSpPr>
            <p:spPr>
              <a:xfrm>
                <a:off x="3992508" y="1708909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sym typeface="Symbol"/>
                  </a:rPr>
                  <a:t></a:t>
                </a:r>
                <a:endParaRPr kumimoji="1" lang="ja-JP" altLang="en-US" sz="2400" dirty="0"/>
              </a:p>
            </p:txBody>
          </p:sp>
          <p:sp>
            <p:nvSpPr>
              <p:cNvPr id="138" name="円弧 137"/>
              <p:cNvSpPr/>
              <p:nvPr/>
            </p:nvSpPr>
            <p:spPr>
              <a:xfrm>
                <a:off x="4283968" y="1613942"/>
                <a:ext cx="360040" cy="432048"/>
              </a:xfrm>
              <a:prstGeom prst="arc">
                <a:avLst>
                  <a:gd name="adj1" fmla="val 7339424"/>
                  <a:gd name="adj2" fmla="val 1099906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5" name="グループ化 94"/>
            <p:cNvGrpSpPr/>
            <p:nvPr/>
          </p:nvGrpSpPr>
          <p:grpSpPr>
            <a:xfrm>
              <a:off x="2195736" y="1196752"/>
              <a:ext cx="3240360" cy="1440160"/>
              <a:chOff x="732988" y="1052736"/>
              <a:chExt cx="3019426" cy="1440160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2276250" y="1556792"/>
                <a:ext cx="14761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径方向磁場</a:t>
                </a:r>
                <a:r>
                  <a:rPr kumimoji="1" lang="en-US" altLang="ja-JP" sz="1600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ja-JP" sz="1600" baseline="-25000" dirty="0">
                    <a:solidFill>
                      <a:srgbClr val="FF0000"/>
                    </a:solidFill>
                  </a:rPr>
                  <a:t>R</a:t>
                </a:r>
                <a:r>
                  <a:rPr kumimoji="1" lang="ja-JP" altLang="en-US" sz="1600" dirty="0"/>
                  <a:t>がビーム入射角度</a:t>
                </a:r>
                <a:r>
                  <a:rPr kumimoji="1" lang="ja-JP" altLang="en-US" sz="1600" dirty="0">
                    <a:sym typeface="Symbol"/>
                  </a:rPr>
                  <a:t></a:t>
                </a:r>
                <a:r>
                  <a:rPr kumimoji="1" lang="ja-JP" altLang="en-US" sz="1600" dirty="0"/>
                  <a:t>を変える</a:t>
                </a:r>
              </a:p>
            </p:txBody>
          </p:sp>
          <p:sp>
            <p:nvSpPr>
              <p:cNvPr id="7" name="角丸四角形吹き出し 6"/>
              <p:cNvSpPr/>
              <p:nvPr/>
            </p:nvSpPr>
            <p:spPr>
              <a:xfrm>
                <a:off x="732988" y="1052736"/>
                <a:ext cx="2952329" cy="1440160"/>
              </a:xfrm>
              <a:prstGeom prst="wedgeRoundRectCallout">
                <a:avLst>
                  <a:gd name="adj1" fmla="val -60200"/>
                  <a:gd name="adj2" fmla="val 35666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4" name="正方形/長方形 93"/>
            <p:cNvSpPr/>
            <p:nvPr/>
          </p:nvSpPr>
          <p:spPr>
            <a:xfrm>
              <a:off x="3491880" y="1268760"/>
              <a:ext cx="18710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フリンジ磁場利用</a:t>
              </a:r>
              <a:endParaRPr lang="en-US" altLang="ja-JP" dirty="0"/>
            </a:p>
          </p:txBody>
        </p:sp>
      </p:grpSp>
      <p:sp>
        <p:nvSpPr>
          <p:cNvPr id="97" name="テキスト ボックス 96"/>
          <p:cNvSpPr txBox="1"/>
          <p:nvPr/>
        </p:nvSpPr>
        <p:spPr>
          <a:xfrm>
            <a:off x="611560" y="764704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000" dirty="0"/>
              <a:t>ソレノイド磁場を利用。</a:t>
            </a:r>
            <a:r>
              <a:rPr lang="en-US" altLang="ja-JP" sz="2000" dirty="0">
                <a:sym typeface="Wingdings" pitchFamily="2" charset="2"/>
              </a:rPr>
              <a:t> </a:t>
            </a:r>
            <a:r>
              <a:rPr lang="ja-JP" altLang="en-US" sz="2000" dirty="0">
                <a:sym typeface="Wingdings" pitchFamily="2" charset="2"/>
              </a:rPr>
              <a:t>軸対称</a:t>
            </a:r>
            <a:endParaRPr kumimoji="1"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/>
              <a:t>磁石斜め上から入射、</a:t>
            </a:r>
            <a:endParaRPr kumimoji="1"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000" dirty="0"/>
              <a:t>磁石長手方向中心部分に蓄積する。</a:t>
            </a:r>
          </a:p>
        </p:txBody>
      </p:sp>
      <p:grpSp>
        <p:nvGrpSpPr>
          <p:cNvPr id="101" name="グループ化 100"/>
          <p:cNvGrpSpPr/>
          <p:nvPr/>
        </p:nvGrpSpPr>
        <p:grpSpPr>
          <a:xfrm>
            <a:off x="6228184" y="2073042"/>
            <a:ext cx="2915816" cy="2959333"/>
            <a:chOff x="6228184" y="2073042"/>
            <a:chExt cx="2915816" cy="2959333"/>
          </a:xfrm>
        </p:grpSpPr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6270625" y="2852936"/>
            <a:ext cx="2873375" cy="13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数式" r:id="rId7" imgW="1625400" imgH="787320" progId="Equation.3">
                    <p:embed/>
                  </p:oleObj>
                </mc:Choice>
                <mc:Fallback>
                  <p:oleObj name="数式" r:id="rId7" imgW="1625400" imgH="78732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0625" y="2852936"/>
                          <a:ext cx="2873375" cy="1393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テキスト ボックス 97"/>
            <p:cNvSpPr txBox="1"/>
            <p:nvPr/>
          </p:nvSpPr>
          <p:spPr>
            <a:xfrm>
              <a:off x="6228184" y="2073042"/>
              <a:ext cx="26997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/>
                <a:t>磁場中の運動：</a:t>
              </a:r>
              <a:endParaRPr lang="en-US" altLang="ja-JP" sz="2000" dirty="0"/>
            </a:p>
            <a:p>
              <a:r>
                <a:rPr lang="ja-JP" altLang="en-US" sz="2000" dirty="0"/>
                <a:t>運動量絶対値 </a:t>
              </a:r>
              <a:r>
                <a:rPr lang="en-US" altLang="ja-JP" sz="2000" dirty="0"/>
                <a:t>p</a:t>
              </a:r>
              <a:r>
                <a:rPr lang="ja-JP" altLang="en-US" sz="2000" dirty="0"/>
                <a:t>は一定</a:t>
              </a:r>
              <a:endParaRPr kumimoji="1" lang="ja-JP" altLang="en-US" sz="2000" dirty="0"/>
            </a:p>
          </p:txBody>
        </p:sp>
        <p:graphicFrame>
          <p:nvGraphicFramePr>
            <p:cNvPr id="7176" name="Object 8"/>
            <p:cNvGraphicFramePr>
              <a:graphicFrameLocks noChangeAspect="1"/>
            </p:cNvGraphicFramePr>
            <p:nvPr/>
          </p:nvGraphicFramePr>
          <p:xfrm>
            <a:off x="6327775" y="4292600"/>
            <a:ext cx="2119313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数式" r:id="rId9" imgW="1091880" imgH="419040" progId="Equation.3">
                    <p:embed/>
                  </p:oleObj>
                </mc:Choice>
                <mc:Fallback>
                  <p:oleObj name="数式" r:id="rId9" imgW="1091880" imgH="419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7775" y="4292600"/>
                          <a:ext cx="2119313" cy="739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Autofit/>
          </a:bodyPr>
          <a:lstStyle/>
          <a:p>
            <a:r>
              <a:rPr lang="ja-JP" altLang="en-US" sz="3200" u="sng" dirty="0"/>
              <a:t>基準軌跡まわりのビーム位相空間分布</a:t>
            </a:r>
            <a:endParaRPr kumimoji="1" lang="ja-JP" altLang="en-US" sz="32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1052736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000" dirty="0"/>
              <a:t>回転対称な軌跡</a:t>
            </a:r>
            <a:r>
              <a:rPr lang="ja-JP" altLang="en-US" sz="2000" dirty="0"/>
              <a:t>群</a:t>
            </a:r>
            <a:endParaRPr kumimoji="1" lang="en-US" altLang="ja-JP" sz="2000" dirty="0"/>
          </a:p>
          <a:p>
            <a:pPr marL="914400" lvl="1" indent="-457200">
              <a:buFont typeface="Wingdings" pitchFamily="2" charset="2"/>
              <a:buChar char="u"/>
            </a:pPr>
            <a:r>
              <a:rPr kumimoji="1" lang="en-US" altLang="ja-JP" sz="2000" dirty="0"/>
              <a:t>y-R</a:t>
            </a:r>
            <a:r>
              <a:rPr kumimoji="1" lang="ja-JP" altLang="en-US" sz="2000" dirty="0"/>
              <a:t>形状が全く同じ</a:t>
            </a:r>
            <a:endParaRPr lang="en-US" altLang="ja-JP" sz="2000" dirty="0"/>
          </a:p>
          <a:p>
            <a:pPr marL="914400" lvl="1" indent="-457200">
              <a:buFont typeface="Wingdings" pitchFamily="2" charset="2"/>
              <a:buChar char="u"/>
            </a:pPr>
            <a:r>
              <a:rPr lang="ja-JP" altLang="ja-JP" sz="2000" dirty="0">
                <a:sym typeface="Symbol"/>
              </a:rPr>
              <a:t></a:t>
            </a:r>
            <a:r>
              <a:rPr lang="ja-JP" altLang="en-US" sz="2000" dirty="0">
                <a:sym typeface="Symbol"/>
              </a:rPr>
              <a:t>～</a:t>
            </a:r>
            <a:r>
              <a:rPr lang="en-US" altLang="ja-JP" sz="2000" dirty="0">
                <a:sym typeface="Symbol"/>
              </a:rPr>
              <a:t>10°</a:t>
            </a:r>
            <a:r>
              <a:rPr lang="ja-JP" altLang="en-US" sz="2000" dirty="0">
                <a:sym typeface="Symbol"/>
              </a:rPr>
              <a:t>回転可能</a:t>
            </a:r>
            <a:endParaRPr lang="en-US" altLang="ja-JP" sz="2000" dirty="0">
              <a:sym typeface="Symbol"/>
            </a:endParaRPr>
          </a:p>
          <a:p>
            <a:pPr marL="914400" lvl="1" indent="-457200">
              <a:buFont typeface="Wingdings" pitchFamily="2" charset="2"/>
              <a:buChar char="u"/>
            </a:pPr>
            <a:endParaRPr lang="en-US" altLang="ja-JP" sz="2000" dirty="0"/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000" dirty="0"/>
              <a:t>Y-R</a:t>
            </a:r>
            <a:r>
              <a:rPr kumimoji="1" lang="ja-JP" altLang="en-US" sz="2000" dirty="0"/>
              <a:t>形状が異なる軌跡</a:t>
            </a:r>
            <a:r>
              <a:rPr lang="ja-JP" altLang="en-US" sz="2000" dirty="0"/>
              <a:t>群</a:t>
            </a:r>
            <a:endParaRPr kumimoji="1" lang="en-US" altLang="ja-JP" sz="2000" dirty="0"/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ja-JP" sz="2000" dirty="0">
                <a:sym typeface="Symbol"/>
              </a:rPr>
              <a:t>R3mm</a:t>
            </a:r>
            <a:r>
              <a:rPr kumimoji="1" lang="ja-JP" altLang="en-US" sz="2000" dirty="0">
                <a:sym typeface="Symbol"/>
              </a:rPr>
              <a:t>程度可能</a:t>
            </a:r>
            <a:endParaRPr kumimoji="1" lang="en-US" altLang="ja-JP" sz="2000" dirty="0">
              <a:sym typeface="Symbol"/>
            </a:endParaRPr>
          </a:p>
          <a:p>
            <a:pPr marL="800100" lvl="1" indent="-342900"/>
            <a:endParaRPr lang="en-US" altLang="ja-JP" sz="2000" dirty="0">
              <a:sym typeface="Symbol"/>
            </a:endParaRPr>
          </a:p>
          <a:p>
            <a:pPr marL="342900" indent="-342900"/>
            <a:r>
              <a:rPr kumimoji="1" lang="ja-JP" altLang="en-US" sz="2000" dirty="0">
                <a:sym typeface="Symbol"/>
              </a:rPr>
              <a:t></a:t>
            </a:r>
            <a:r>
              <a:rPr kumimoji="1" lang="ja-JP" altLang="en-US" sz="2000" dirty="0"/>
              <a:t>逆入射軌跡を試す</a:t>
            </a:r>
            <a:endParaRPr kumimoji="1" lang="en-US" altLang="ja-JP" sz="20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928938" y="3584575"/>
            <a:ext cx="6215062" cy="3273425"/>
            <a:chOff x="2928938" y="3584575"/>
            <a:chExt cx="6215062" cy="3273425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28938" y="3584575"/>
              <a:ext cx="6215062" cy="3273425"/>
              <a:chOff x="2627313" y="395288"/>
              <a:chExt cx="6215062" cy="3273425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313" y="395288"/>
                <a:ext cx="6215062" cy="327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正方形/長方形 16"/>
              <p:cNvSpPr>
                <a:spLocks noChangeArrowheads="1"/>
              </p:cNvSpPr>
              <p:nvPr/>
            </p:nvSpPr>
            <p:spPr bwMode="auto">
              <a:xfrm>
                <a:off x="3118247" y="2832001"/>
                <a:ext cx="142582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sz="1400" dirty="0">
                    <a:latin typeface="Calibri" pitchFamily="34" charset="0"/>
                    <a:sym typeface="ＭＳ Ｐゴシック" charset="-128"/>
                  </a:rPr>
                  <a:t>全</a:t>
                </a:r>
                <a:r>
                  <a:rPr lang="en-US" altLang="ja-JP" sz="1400" dirty="0">
                    <a:latin typeface="Calibri" pitchFamily="34" charset="0"/>
                    <a:sym typeface="Calibri" pitchFamily="34" charset="0"/>
                  </a:rPr>
                  <a:t>450</a:t>
                </a:r>
                <a:r>
                  <a:rPr lang="ja-JP" altLang="en-US" sz="1400" dirty="0">
                    <a:latin typeface="Calibri" pitchFamily="34" charset="0"/>
                    <a:sym typeface="ＭＳ Ｐゴシック" charset="-128"/>
                  </a:rPr>
                  <a:t>軌跡</a:t>
                </a:r>
                <a:endParaRPr lang="ja-JP" altLang="en-US" sz="1800" dirty="0"/>
              </a:p>
            </p:txBody>
          </p:sp>
        </p:grpSp>
        <p:sp>
          <p:nvSpPr>
            <p:cNvPr id="19" name="テキスト ボックス 20"/>
            <p:cNvSpPr>
              <a:spLocks noChangeArrowheads="1"/>
            </p:cNvSpPr>
            <p:nvPr/>
          </p:nvSpPr>
          <p:spPr bwMode="auto">
            <a:xfrm>
              <a:off x="3275856" y="4365104"/>
              <a:ext cx="11509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800" dirty="0">
                  <a:latin typeface="Calibri" pitchFamily="34" charset="0"/>
                  <a:sym typeface="ＭＳ Ｐゴシック" charset="-128"/>
                </a:rPr>
                <a:t>径方向</a:t>
              </a:r>
              <a:endParaRPr lang="ja-JP" altLang="en-US" sz="1800" dirty="0"/>
            </a:p>
          </p:txBody>
        </p:sp>
        <p:sp>
          <p:nvSpPr>
            <p:cNvPr id="20" name="テキスト ボックス 21"/>
            <p:cNvSpPr>
              <a:spLocks noChangeArrowheads="1"/>
            </p:cNvSpPr>
            <p:nvPr/>
          </p:nvSpPr>
          <p:spPr bwMode="auto">
            <a:xfrm>
              <a:off x="6516216" y="3933056"/>
              <a:ext cx="11525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800" dirty="0">
                  <a:latin typeface="Calibri" pitchFamily="34" charset="0"/>
                  <a:sym typeface="ＭＳ Ｐゴシック" charset="-128"/>
                </a:rPr>
                <a:t>軸方向</a:t>
              </a:r>
              <a:endParaRPr lang="ja-JP" altLang="en-US" sz="1800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951162" y="3561779"/>
            <a:ext cx="6192838" cy="3296221"/>
            <a:chOff x="2771775" y="3581400"/>
            <a:chExt cx="6192838" cy="3224213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775" y="3581400"/>
              <a:ext cx="6192838" cy="322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角丸四角形吹き出し 12"/>
            <p:cNvSpPr>
              <a:spLocks noChangeArrowheads="1"/>
            </p:cNvSpPr>
            <p:nvPr/>
          </p:nvSpPr>
          <p:spPr bwMode="auto">
            <a:xfrm>
              <a:off x="3276600" y="4005064"/>
              <a:ext cx="2231504" cy="576461"/>
            </a:xfrm>
            <a:prstGeom prst="wedgeRoundRectCallout">
              <a:avLst>
                <a:gd name="adj1" fmla="val -6185"/>
                <a:gd name="adj2" fmla="val 94625"/>
                <a:gd name="adj3" fmla="val 16667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ja-JP" altLang="en-US" dirty="0">
                  <a:latin typeface="ＭＳ Ｐゴシック" charset="-128"/>
                  <a:sym typeface="ＭＳ Ｐゴシック" charset="-128"/>
                </a:rPr>
                <a:t>トンネルを通過したもののみ表示</a:t>
              </a:r>
              <a:endParaRPr lang="ja-JP" altLang="en-US" sz="1800" dirty="0"/>
            </a:p>
          </p:txBody>
        </p:sp>
        <p:sp>
          <p:nvSpPr>
            <p:cNvPr id="17" name="テキスト ボックス 20"/>
            <p:cNvSpPr>
              <a:spLocks noChangeArrowheads="1"/>
            </p:cNvSpPr>
            <p:nvPr/>
          </p:nvSpPr>
          <p:spPr bwMode="auto">
            <a:xfrm>
              <a:off x="3492500" y="6092825"/>
              <a:ext cx="11509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800" dirty="0">
                  <a:latin typeface="Calibri" pitchFamily="34" charset="0"/>
                  <a:sym typeface="ＭＳ Ｐゴシック" charset="-128"/>
                </a:rPr>
                <a:t>径方向</a:t>
              </a:r>
              <a:endParaRPr lang="ja-JP" altLang="en-US" sz="1800" dirty="0"/>
            </a:p>
          </p:txBody>
        </p:sp>
        <p:sp>
          <p:nvSpPr>
            <p:cNvPr id="18" name="テキスト ボックス 21"/>
            <p:cNvSpPr>
              <a:spLocks noChangeArrowheads="1"/>
            </p:cNvSpPr>
            <p:nvPr/>
          </p:nvSpPr>
          <p:spPr bwMode="auto">
            <a:xfrm>
              <a:off x="6515819" y="5939432"/>
              <a:ext cx="11525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800" dirty="0">
                  <a:latin typeface="Calibri" pitchFamily="34" charset="0"/>
                  <a:sym typeface="ＭＳ Ｐゴシック" charset="-128"/>
                </a:rPr>
                <a:t>軸方向</a:t>
              </a:r>
              <a:endParaRPr lang="ja-JP" altLang="en-US" sz="1800" dirty="0"/>
            </a:p>
          </p:txBody>
        </p:sp>
      </p:grpSp>
      <p:pic>
        <p:nvPicPr>
          <p:cNvPr id="32770" name="Picture 2" descr="C:\Users\hiromi\Desktop\neta0323\0323_bas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2304256" cy="225147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44016" y="609329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トンネル通過できるか？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3707904" y="1809627"/>
            <a:ext cx="2160240" cy="2843509"/>
            <a:chOff x="3635896" y="980728"/>
            <a:chExt cx="2160240" cy="2843509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980728"/>
              <a:ext cx="2160240" cy="284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正方形/長方形 28"/>
            <p:cNvSpPr/>
            <p:nvPr/>
          </p:nvSpPr>
          <p:spPr>
            <a:xfrm>
              <a:off x="4067944" y="1268760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dirty="0">
                  <a:latin typeface="ＭＳ Ｐゴシック" charset="-128"/>
                  <a:sym typeface="ＭＳ Ｐゴシック" charset="-128"/>
                </a:rPr>
                <a:t>基準軌跡</a:t>
              </a:r>
              <a:endParaRPr lang="ja-JP" altLang="en-US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852381" y="764704"/>
            <a:ext cx="3291619" cy="2376264"/>
            <a:chOff x="5852381" y="764704"/>
            <a:chExt cx="3291619" cy="2376264"/>
          </a:xfrm>
        </p:grpSpPr>
        <p:pic>
          <p:nvPicPr>
            <p:cNvPr id="33793" name="Picture 1" descr="C:\Users\ingo\OPERA\tools\0323_yr_singl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2381" y="764704"/>
              <a:ext cx="3291619" cy="2376264"/>
            </a:xfrm>
            <a:prstGeom prst="rect">
              <a:avLst/>
            </a:prstGeom>
            <a:noFill/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6300192" y="2204864"/>
              <a:ext cx="1187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R=33.3cm</a:t>
              </a:r>
              <a:endParaRPr kumimoji="1" lang="ja-JP" altLang="en-US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5811204" y="807202"/>
            <a:ext cx="3441316" cy="2333766"/>
            <a:chOff x="5724128" y="764704"/>
            <a:chExt cx="3441316" cy="2333766"/>
          </a:xfrm>
        </p:grpSpPr>
        <p:pic>
          <p:nvPicPr>
            <p:cNvPr id="33794" name="Picture 2" descr="C:\Users\ingo\OPERA\tools\0323_yr_ten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8" y="764704"/>
              <a:ext cx="3441316" cy="2333766"/>
            </a:xfrm>
            <a:prstGeom prst="rect">
              <a:avLst/>
            </a:prstGeom>
            <a:noFill/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6228184" y="206084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R=33.0-33.6cm</a:t>
              </a:r>
              <a:endParaRPr kumimoji="1" lang="ja-JP" altLang="en-US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9962" y="3789040"/>
            <a:ext cx="2865854" cy="2130549"/>
            <a:chOff x="49962" y="3789040"/>
            <a:chExt cx="2865854" cy="2130549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680" y="3861048"/>
              <a:ext cx="2847136" cy="205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正方形/長方形 34"/>
            <p:cNvSpPr/>
            <p:nvPr/>
          </p:nvSpPr>
          <p:spPr>
            <a:xfrm>
              <a:off x="49962" y="3789040"/>
              <a:ext cx="250581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dirty="0">
                  <a:latin typeface="ＭＳ Ｐゴシック" charset="-128"/>
                  <a:sym typeface="ＭＳ Ｐゴシック" charset="-128"/>
                </a:rPr>
                <a:t>トンネル出口より内側</a:t>
              </a:r>
              <a:endParaRPr lang="en-US" altLang="ja-JP" sz="2000" dirty="0">
                <a:latin typeface="ＭＳ Ｐゴシック" charset="-128"/>
                <a:sym typeface="ＭＳ Ｐゴシック" charset="-128"/>
              </a:endParaRPr>
            </a:p>
            <a:p>
              <a:pPr algn="ctr"/>
              <a:r>
                <a:rPr lang="ja-JP" altLang="en-US" sz="2000" dirty="0">
                  <a:latin typeface="ＭＳ Ｐゴシック" charset="-128"/>
                  <a:sym typeface="ＭＳ Ｐゴシック" charset="-128"/>
                </a:rPr>
                <a:t>高さ</a:t>
              </a:r>
              <a:r>
                <a:rPr lang="en-US" altLang="ja-JP" sz="2000" dirty="0">
                  <a:latin typeface="Calibri" pitchFamily="34" charset="0"/>
                  <a:sym typeface="Calibri" pitchFamily="34" charset="0"/>
                </a:rPr>
                <a:t>95cm</a:t>
              </a:r>
              <a:r>
                <a:rPr lang="ja-JP" altLang="en-US" sz="2000" dirty="0">
                  <a:latin typeface="ＭＳ Ｐゴシック" charset="-128"/>
                  <a:sym typeface="ＭＳ Ｐゴシック" charset="-128"/>
                </a:rPr>
                <a:t>あたり</a:t>
              </a:r>
              <a:endParaRPr lang="ja-JP" altLang="en-US" sz="2000" dirty="0"/>
            </a:p>
          </p:txBody>
        </p:sp>
      </p:grpSp>
      <p:sp>
        <p:nvSpPr>
          <p:cNvPr id="37" name="円弧 36"/>
          <p:cNvSpPr/>
          <p:nvPr/>
        </p:nvSpPr>
        <p:spPr>
          <a:xfrm>
            <a:off x="4540468" y="1626678"/>
            <a:ext cx="648072" cy="681726"/>
          </a:xfrm>
          <a:prstGeom prst="arc">
            <a:avLst>
              <a:gd name="adj1" fmla="val 16200000"/>
              <a:gd name="adj2" fmla="val 1395916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95936" y="30689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回転</a:t>
            </a:r>
            <a:r>
              <a:rPr kumimoji="1" lang="ja-JP" altLang="en-US" dirty="0"/>
              <a:t>対称形状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39952" y="34917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高さ</a:t>
            </a:r>
            <a:r>
              <a:rPr kumimoji="1" lang="en-US" altLang="ja-JP" dirty="0"/>
              <a:t>95cm</a:t>
            </a:r>
            <a:r>
              <a:rPr kumimoji="1" lang="ja-JP" altLang="en-US" dirty="0"/>
              <a:t>地点での</a:t>
            </a:r>
            <a:r>
              <a:rPr lang="ja-JP" altLang="en-US" dirty="0"/>
              <a:t>ビーム形状</a:t>
            </a:r>
            <a:r>
              <a:rPr lang="en-US" altLang="ja-JP" dirty="0"/>
              <a:t>( </a:t>
            </a:r>
            <a:r>
              <a:rPr kumimoji="1" lang="en-US" altLang="ja-JP" dirty="0"/>
              <a:t>=</a:t>
            </a:r>
            <a:r>
              <a:rPr kumimoji="1" lang="ja-JP" altLang="en-US" dirty="0"/>
              <a:t>位相空間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5301024" y="2229574"/>
            <a:ext cx="391572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7080250" y="4124325"/>
          <a:ext cx="16430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数式" r:id="rId9" imgW="1180800" imgH="419040" progId="Equation.3">
                  <p:embed/>
                </p:oleObj>
              </mc:Choice>
              <mc:Fallback>
                <p:oleObj name="数式" r:id="rId9" imgW="118080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4124325"/>
                        <a:ext cx="1643063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4602480" y="17728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ym typeface="Symbol"/>
              </a:rPr>
              <a:t></a:t>
            </a:r>
            <a:endParaRPr kumimoji="1" lang="ja-JP" altLang="en-US" sz="2400" dirty="0"/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827584" y="4509120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932040" y="189212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ym typeface="Symbol"/>
              </a:rPr>
              <a:t></a:t>
            </a:r>
            <a:r>
              <a:rPr kumimoji="1" lang="en-US" altLang="ja-JP" sz="2400" dirty="0">
                <a:sym typeface="Symbol"/>
              </a:rPr>
              <a:t>R</a:t>
            </a:r>
            <a:endParaRPr kumimoji="1" lang="ja-JP" altLang="en-US" sz="2400" dirty="0"/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4716016" y="1597268"/>
            <a:ext cx="288032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/>
          <p:cNvGrpSpPr/>
          <p:nvPr/>
        </p:nvGrpSpPr>
        <p:grpSpPr>
          <a:xfrm>
            <a:off x="4707072" y="4725144"/>
            <a:ext cx="4436928" cy="1656184"/>
            <a:chOff x="4707072" y="4725144"/>
            <a:chExt cx="4436928" cy="1656184"/>
          </a:xfrm>
        </p:grpSpPr>
        <p:cxnSp>
          <p:nvCxnSpPr>
            <p:cNvPr id="50" name="直線矢印コネクタ 49"/>
            <p:cNvCxnSpPr/>
            <p:nvPr/>
          </p:nvCxnSpPr>
          <p:spPr>
            <a:xfrm flipV="1">
              <a:off x="4707072" y="6093296"/>
              <a:ext cx="648072" cy="21602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5364088" y="5775647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ym typeface="Symbol"/>
                </a:rPr>
                <a:t></a:t>
              </a:r>
              <a:r>
                <a:rPr kumimoji="1" lang="en-US" altLang="ja-JP" sz="2400" dirty="0">
                  <a:sym typeface="Symbol"/>
                </a:rPr>
                <a:t>R</a:t>
              </a:r>
              <a:endParaRPr kumimoji="1" lang="ja-JP" altLang="en-US" sz="2400" dirty="0"/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 flipV="1">
              <a:off x="8316416" y="5877272"/>
              <a:ext cx="432048" cy="5040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8423920" y="537321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ym typeface="Symbol"/>
                </a:rPr>
                <a:t></a:t>
              </a:r>
              <a:r>
                <a:rPr kumimoji="1" lang="en-US" altLang="ja-JP" sz="2400" dirty="0">
                  <a:sym typeface="Symbol"/>
                </a:rPr>
                <a:t>R</a:t>
              </a:r>
              <a:endParaRPr kumimoji="1" lang="ja-JP" altLang="en-US" sz="2400" dirty="0"/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>
              <a:off x="5076056" y="4725144"/>
              <a:ext cx="288032" cy="7920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5220072" y="479715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ym typeface="Symbol"/>
                </a:rPr>
                <a:t></a:t>
              </a:r>
              <a:r>
                <a:rPr lang="en-US" altLang="ja-JP" sz="2400" dirty="0">
                  <a:sym typeface="Symbol"/>
                </a:rPr>
                <a:t></a:t>
              </a:r>
              <a:endParaRPr kumimoji="1" lang="ja-JP" altLang="en-US" sz="2400" dirty="0"/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>
              <a:off x="7164288" y="5229200"/>
              <a:ext cx="504056" cy="5760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6948264" y="551723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ym typeface="Symbol"/>
                </a:rPr>
                <a:t></a:t>
              </a:r>
              <a:r>
                <a:rPr lang="en-US" altLang="ja-JP" sz="2400" dirty="0">
                  <a:sym typeface="Symbol"/>
                </a:rPr>
                <a:t>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37" grpId="1" animBg="1"/>
      <p:bldP spid="38" grpId="0"/>
      <p:bldP spid="38" grpId="1"/>
      <p:bldP spid="39" grpId="0"/>
      <p:bldP spid="40" grpId="0"/>
      <p:bldP spid="40" grpId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タイトル 96"/>
          <p:cNvSpPr>
            <a:spLocks noGrp="1"/>
          </p:cNvSpPr>
          <p:nvPr>
            <p:ph type="title"/>
          </p:nvPr>
        </p:nvSpPr>
        <p:spPr>
          <a:xfrm>
            <a:off x="323528" y="0"/>
            <a:ext cx="6192688" cy="764704"/>
          </a:xfrm>
        </p:spPr>
        <p:txBody>
          <a:bodyPr>
            <a:normAutofit/>
          </a:bodyPr>
          <a:lstStyle/>
          <a:p>
            <a:r>
              <a:rPr lang="ja-JP" altLang="en-US" sz="3200" u="sng" dirty="0"/>
              <a:t>蓄積リングとビーム入射イメージ</a:t>
            </a:r>
            <a:endParaRPr kumimoji="1" lang="ja-JP" altLang="en-US" sz="3200" u="sng" dirty="0"/>
          </a:p>
        </p:txBody>
      </p:sp>
      <p:sp>
        <p:nvSpPr>
          <p:cNvPr id="35" name="日付プレースホルダ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2010/9/28</a:t>
            </a:r>
          </a:p>
        </p:txBody>
      </p:sp>
      <p:sp>
        <p:nvSpPr>
          <p:cNvPr id="156" name="スライド番号プレースホルダ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68939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467544" y="2060848"/>
            <a:ext cx="194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天板（純鉄）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79512" y="3513781"/>
            <a:ext cx="95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円筒型リターン</a:t>
            </a:r>
            <a:endParaRPr lang="en-US" altLang="ja-JP" dirty="0"/>
          </a:p>
          <a:p>
            <a:r>
              <a:rPr kumimoji="1" lang="ja-JP" altLang="en-US" dirty="0"/>
              <a:t>（純鉄）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635896" y="270892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ポールチップ</a:t>
            </a:r>
            <a:r>
              <a:rPr kumimoji="1" lang="ja-JP" altLang="en-US" dirty="0"/>
              <a:t>（純鉄）</a:t>
            </a:r>
          </a:p>
        </p:txBody>
      </p:sp>
      <p:cxnSp>
        <p:nvCxnSpPr>
          <p:cNvPr id="43" name="直線矢印コネクタ 42"/>
          <p:cNvCxnSpPr/>
          <p:nvPr/>
        </p:nvCxnSpPr>
        <p:spPr>
          <a:xfrm flipH="1">
            <a:off x="3275856" y="3027170"/>
            <a:ext cx="432048" cy="185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251520" y="495045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超電導主コイル</a:t>
            </a:r>
          </a:p>
        </p:txBody>
      </p:sp>
      <p:cxnSp>
        <p:nvCxnSpPr>
          <p:cNvPr id="45" name="直線矢印コネクタ 44"/>
          <p:cNvCxnSpPr/>
          <p:nvPr/>
        </p:nvCxnSpPr>
        <p:spPr>
          <a:xfrm flipV="1">
            <a:off x="1259632" y="4878451"/>
            <a:ext cx="792089" cy="225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4824536" y="1796678"/>
            <a:ext cx="432047" cy="1973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 rot="20263498">
            <a:off x="5310865" y="1227083"/>
            <a:ext cx="137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ym typeface="Symbol"/>
              </a:rPr>
              <a:t></a:t>
            </a:r>
            <a:r>
              <a:rPr kumimoji="1" lang="en-US" altLang="ja-JP" baseline="30000" dirty="0">
                <a:sym typeface="Symbol"/>
              </a:rPr>
              <a:t>+</a:t>
            </a:r>
            <a:r>
              <a:rPr kumimoji="1" lang="ja-JP" altLang="en-US" dirty="0">
                <a:sym typeface="Symbol"/>
              </a:rPr>
              <a:t>ビーム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547664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1/4</a:t>
            </a:r>
            <a:r>
              <a:rPr kumimoji="1" lang="ja-JP" altLang="en-US" dirty="0"/>
              <a:t>モデル</a:t>
            </a:r>
            <a:r>
              <a:rPr kumimoji="1" lang="en-US" altLang="ja-JP" dirty="0"/>
              <a:t>(OPERA)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804248" y="54868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至</a:t>
            </a:r>
            <a:r>
              <a:rPr kumimoji="1" lang="en-US" altLang="ja-JP" dirty="0"/>
              <a:t>LINAC, </a:t>
            </a:r>
            <a:r>
              <a:rPr kumimoji="1" lang="ja-JP" altLang="en-US" dirty="0"/>
              <a:t>輸送ライン</a:t>
            </a:r>
          </a:p>
        </p:txBody>
      </p:sp>
      <p:cxnSp>
        <p:nvCxnSpPr>
          <p:cNvPr id="82" name="直線矢印コネクタ 81"/>
          <p:cNvCxnSpPr/>
          <p:nvPr/>
        </p:nvCxnSpPr>
        <p:spPr>
          <a:xfrm flipV="1">
            <a:off x="6732240" y="980728"/>
            <a:ext cx="432048" cy="2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763688" y="69269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超電導ソレノイド磁石</a:t>
            </a:r>
            <a:endParaRPr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000" dirty="0"/>
              <a:t>中心磁場 </a:t>
            </a:r>
            <a:r>
              <a:rPr kumimoji="1" lang="en-US" altLang="ja-JP" sz="2000" dirty="0"/>
              <a:t>3</a:t>
            </a:r>
            <a:r>
              <a:rPr kumimoji="1" lang="ja-JP" altLang="en-US" sz="2000" dirty="0"/>
              <a:t>テスラ</a:t>
            </a:r>
            <a:endParaRPr kumimoji="1"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/>
              <a:t>高さ</a:t>
            </a:r>
            <a:r>
              <a:rPr lang="en-US" altLang="ja-JP" sz="2000" dirty="0"/>
              <a:t>3</a:t>
            </a:r>
            <a:r>
              <a:rPr lang="ja-JP" altLang="en-US" sz="2000" dirty="0" err="1"/>
              <a:t>ｍ</a:t>
            </a:r>
            <a:endParaRPr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/>
              <a:t>鉄ヨーク外半径　</a:t>
            </a:r>
            <a:r>
              <a:rPr lang="en-US" altLang="ja-JP" sz="2000" dirty="0"/>
              <a:t>2</a:t>
            </a:r>
            <a:r>
              <a:rPr lang="ja-JP" altLang="en-US" sz="2000" dirty="0" err="1"/>
              <a:t>ｍ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47864" y="21328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トンネル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1187624" y="692696"/>
            <a:ext cx="7812360" cy="6008318"/>
            <a:chOff x="1187624" y="692696"/>
            <a:chExt cx="7812360" cy="6008318"/>
          </a:xfrm>
        </p:grpSpPr>
        <p:pic>
          <p:nvPicPr>
            <p:cNvPr id="3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1700808"/>
              <a:ext cx="5760640" cy="500020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4860032" y="692696"/>
              <a:ext cx="4139952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ソレノイド磁石具体設計進行中</a:t>
              </a:r>
              <a:endParaRPr kumimoji="1" lang="en-US" altLang="ja-JP" sz="2000" dirty="0"/>
            </a:p>
            <a:p>
              <a:pPr>
                <a:buFont typeface="Wingdings" pitchFamily="2" charset="2"/>
                <a:buChar char="ü"/>
              </a:pPr>
              <a:r>
                <a:rPr lang="en-US" altLang="ja-JP" sz="2000" dirty="0"/>
                <a:t>KEK</a:t>
              </a:r>
              <a:r>
                <a:rPr lang="ja-JP" altLang="en-US" sz="2000" dirty="0"/>
                <a:t>低温センター</a:t>
              </a:r>
              <a:endParaRPr lang="en-US" altLang="ja-JP" sz="2000" dirty="0"/>
            </a:p>
            <a:p>
              <a:pPr>
                <a:buFont typeface="Wingdings" pitchFamily="2" charset="2"/>
                <a:buChar char="ü"/>
              </a:pPr>
              <a:r>
                <a:rPr kumimoji="1" lang="ja-JP" altLang="en-US" sz="2000" dirty="0"/>
                <a:t>日立研究所と共同研究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20888"/>
            <a:ext cx="3030517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磁場設計と軌跡の決定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6686099" cy="419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/>
          <p:nvPr/>
        </p:nvCxnSpPr>
        <p:spPr>
          <a:xfrm>
            <a:off x="4716016" y="2348880"/>
            <a:ext cx="0" cy="1440160"/>
          </a:xfrm>
          <a:prstGeom prst="straightConnector1">
            <a:avLst/>
          </a:prstGeom>
          <a:ln w="571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4716016" y="3717032"/>
            <a:ext cx="0" cy="648072"/>
          </a:xfrm>
          <a:prstGeom prst="straightConnector1">
            <a:avLst/>
          </a:prstGeom>
          <a:ln w="28575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4716016" y="1628800"/>
            <a:ext cx="8384" cy="72846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角丸四角形吹き出し 12"/>
          <p:cNvSpPr/>
          <p:nvPr/>
        </p:nvSpPr>
        <p:spPr>
          <a:xfrm>
            <a:off x="5580112" y="3645024"/>
            <a:ext cx="3240360" cy="864096"/>
          </a:xfrm>
          <a:prstGeom prst="wedgeRoundRectCallout">
            <a:avLst>
              <a:gd name="adj1" fmla="val -60924"/>
              <a:gd name="adj2" fmla="val -2639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 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004048" y="3501008"/>
            <a:ext cx="0" cy="648072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吹き出し 19"/>
          <p:cNvSpPr/>
          <p:nvPr/>
        </p:nvSpPr>
        <p:spPr>
          <a:xfrm>
            <a:off x="5580112" y="1556792"/>
            <a:ext cx="3240360" cy="936104"/>
          </a:xfrm>
          <a:prstGeom prst="wedgeRoundRectCallout">
            <a:avLst>
              <a:gd name="adj1" fmla="val -74784"/>
              <a:gd name="adj2" fmla="val 395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0112" y="1700808"/>
            <a:ext cx="356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(2) </a:t>
            </a:r>
            <a:r>
              <a:rPr kumimoji="1" lang="ja-JP" altLang="en-US" sz="2000" dirty="0"/>
              <a:t>天板のトンネル形状決定</a:t>
            </a:r>
            <a:endParaRPr kumimoji="1" lang="en-US" altLang="ja-JP" sz="2000" dirty="0"/>
          </a:p>
          <a:p>
            <a:pPr>
              <a:buFont typeface="Wingdings" pitchFamily="2" charset="2"/>
              <a:buChar char="ü"/>
            </a:pPr>
            <a:r>
              <a:rPr lang="ja-JP" altLang="en-US" sz="2000" dirty="0"/>
              <a:t>通り抜けやすい磁場とは？</a:t>
            </a:r>
            <a:endParaRPr kumimoji="1" lang="ja-JP" altLang="en-US" sz="2000" dirty="0"/>
          </a:p>
        </p:txBody>
      </p:sp>
      <p:sp>
        <p:nvSpPr>
          <p:cNvPr id="22" name="平行四辺形 21"/>
          <p:cNvSpPr/>
          <p:nvPr/>
        </p:nvSpPr>
        <p:spPr>
          <a:xfrm>
            <a:off x="149032" y="5157192"/>
            <a:ext cx="4572000" cy="1512168"/>
          </a:xfrm>
          <a:prstGeom prst="parallelogram">
            <a:avLst>
              <a:gd name="adj" fmla="val 355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941120" y="5301208"/>
            <a:ext cx="3096344" cy="9361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/>
          <p:cNvSpPr/>
          <p:nvPr/>
        </p:nvSpPr>
        <p:spPr>
          <a:xfrm>
            <a:off x="2828568" y="5357976"/>
            <a:ext cx="1296144" cy="792088"/>
          </a:xfrm>
          <a:prstGeom prst="arc">
            <a:avLst>
              <a:gd name="adj1" fmla="val 19005522"/>
              <a:gd name="adj2" fmla="val 1970122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1040" y="62373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周回軌道は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（ほぼ）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次元平面</a:t>
            </a:r>
            <a:endParaRPr kumimoji="1" lang="ja-JP" altLang="en-US" b="1" dirty="0"/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899592" y="4653136"/>
          <a:ext cx="504056" cy="67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数式" r:id="rId3" imgW="152280" imgH="203040" progId="Equation.3">
                  <p:embed/>
                </p:oleObj>
              </mc:Choice>
              <mc:Fallback>
                <p:oleObj name="数式" r:id="rId3" imgW="1522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53136"/>
                        <a:ext cx="504056" cy="6720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線矢印コネクタ 26"/>
          <p:cNvCxnSpPr/>
          <p:nvPr/>
        </p:nvCxnSpPr>
        <p:spPr>
          <a:xfrm flipV="1">
            <a:off x="827584" y="4869160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1672630" y="5373216"/>
            <a:ext cx="1356722" cy="76922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021240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直径</a:t>
            </a:r>
            <a:r>
              <a:rPr kumimoji="1" lang="en-US" altLang="ja-JP" dirty="0"/>
              <a:t>77cm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13328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300MeV/c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57144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テスラ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52120" y="372922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(3) </a:t>
            </a:r>
            <a:r>
              <a:rPr kumimoji="1" lang="ja-JP" altLang="en-US" sz="2000" dirty="0"/>
              <a:t>どうやって垂直方向の運動を停めるか？磁場キッカー</a:t>
            </a:r>
          </a:p>
        </p:txBody>
      </p:sp>
      <p:sp>
        <p:nvSpPr>
          <p:cNvPr id="34" name="角丸四角形吹き出し 33"/>
          <p:cNvSpPr/>
          <p:nvPr/>
        </p:nvSpPr>
        <p:spPr>
          <a:xfrm>
            <a:off x="5580112" y="2636912"/>
            <a:ext cx="3240360" cy="936104"/>
          </a:xfrm>
          <a:prstGeom prst="wedgeRoundRectCallout">
            <a:avLst>
              <a:gd name="adj1" fmla="val -74784"/>
              <a:gd name="adj2" fmla="val 3953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270892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(1) </a:t>
            </a:r>
            <a:r>
              <a:rPr kumimoji="1" lang="ja-JP" altLang="en-US" sz="2000" dirty="0"/>
              <a:t>天板から蓄積領域までの軌跡、磁場形状は？</a:t>
            </a:r>
          </a:p>
        </p:txBody>
      </p:sp>
      <p:sp>
        <p:nvSpPr>
          <p:cNvPr id="35" name="角丸四角形吹き出し 34"/>
          <p:cNvSpPr/>
          <p:nvPr/>
        </p:nvSpPr>
        <p:spPr>
          <a:xfrm>
            <a:off x="5580112" y="4653136"/>
            <a:ext cx="3240360" cy="1080120"/>
          </a:xfrm>
          <a:prstGeom prst="wedgeRoundRectCallout">
            <a:avLst>
              <a:gd name="adj1" fmla="val -71022"/>
              <a:gd name="adj2" fmla="val -92101"/>
              <a:gd name="adj3" fmla="val 16667"/>
            </a:avLst>
          </a:prstGeom>
          <a:solidFill>
            <a:schemeClr val="bg1"/>
          </a:solidFill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80112" y="472514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(4) </a:t>
            </a:r>
            <a:r>
              <a:rPr lang="ja-JP" altLang="en-US" sz="2000" dirty="0"/>
              <a:t>蓄積領域にどうやって</a:t>
            </a:r>
            <a:r>
              <a:rPr lang="en-US" altLang="ja-JP" sz="2000" dirty="0"/>
              <a:t>30</a:t>
            </a:r>
            <a:r>
              <a:rPr lang="en-US" altLang="ja-JP" sz="2000" dirty="0">
                <a:sym typeface="Symbol"/>
              </a:rPr>
              <a:t>sec</a:t>
            </a:r>
            <a:r>
              <a:rPr lang="ja-JP" altLang="en-US" sz="2000" dirty="0">
                <a:sym typeface="Symbol"/>
              </a:rPr>
              <a:t>以上</a:t>
            </a:r>
            <a:r>
              <a:rPr lang="ja-JP" altLang="en-US" sz="2000" dirty="0"/>
              <a:t>貯蔵するか？</a:t>
            </a:r>
            <a:endParaRPr lang="en-US" altLang="ja-JP" sz="2000" dirty="0"/>
          </a:p>
          <a:p>
            <a:r>
              <a:rPr lang="ja-JP" altLang="en-US" sz="2000" dirty="0"/>
              <a:t>弱収束磁場を設計</a:t>
            </a:r>
            <a:endParaRPr lang="en-US" altLang="ja-JP" sz="2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572000" y="5733256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kumimoji="1"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から考えた：どういう角度で入射するか？から考え始めた。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2813328" y="1124744"/>
            <a:ext cx="2736304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557" name="Picture 5" descr="C:\Users\hiromi\Desktop\neta0323\BYBR03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198" y="4502559"/>
            <a:ext cx="3473277" cy="2355441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868144" y="83671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入射角</a:t>
            </a:r>
            <a:r>
              <a:rPr kumimoji="1" lang="en-US" altLang="ja-JP" sz="1400" dirty="0"/>
              <a:t>(</a:t>
            </a:r>
            <a:r>
              <a:rPr kumimoji="1" lang="en-US" altLang="ja-JP" sz="1400" dirty="0" err="1"/>
              <a:t>rad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15816" y="119675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入射角度</a:t>
            </a:r>
            <a:r>
              <a:rPr lang="ja-JP" altLang="en-US" dirty="0">
                <a:sym typeface="Symbol"/>
              </a:rPr>
              <a:t>を</a:t>
            </a:r>
            <a:r>
              <a:rPr lang="ja-JP" altLang="en-US" dirty="0"/>
              <a:t>軸方向成分：</a:t>
            </a:r>
            <a:r>
              <a:rPr lang="en-US" altLang="ja-JP" dirty="0"/>
              <a:t>y</a:t>
            </a:r>
            <a:r>
              <a:rPr lang="ja-JP" altLang="en-US" dirty="0"/>
              <a:t>の関数で決めると、軌跡に沿った磁場分布が一意に決まる。</a:t>
            </a:r>
            <a:endParaRPr kumimoji="1"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6372200" y="1052736"/>
            <a:ext cx="1800200" cy="1468616"/>
            <a:chOff x="487706" y="1403484"/>
            <a:chExt cx="1152128" cy="991036"/>
          </a:xfrm>
        </p:grpSpPr>
        <p:cxnSp>
          <p:nvCxnSpPr>
            <p:cNvPr id="9" name="直線矢印コネクタ 8"/>
            <p:cNvCxnSpPr/>
            <p:nvPr/>
          </p:nvCxnSpPr>
          <p:spPr>
            <a:xfrm>
              <a:off x="683568" y="2132856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83568" y="1556792"/>
              <a:ext cx="0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1279794" y="2041446"/>
              <a:ext cx="360040" cy="353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y</a:t>
              </a:r>
              <a:endParaRPr kumimoji="1" lang="ja-JP" altLang="en-US" sz="2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87706" y="1403484"/>
              <a:ext cx="432048" cy="353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ym typeface="Symbol"/>
                </a:rPr>
                <a:t></a:t>
              </a:r>
              <a:endParaRPr kumimoji="1" lang="ja-JP" altLang="en-US" sz="28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99592" y="14127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?</a:t>
              </a:r>
              <a:endParaRPr kumimoji="1" lang="ja-JP" altLang="en-US" sz="2800" dirty="0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728142" y="1649408"/>
              <a:ext cx="572705" cy="297180"/>
            </a:xfrm>
            <a:custGeom>
              <a:avLst/>
              <a:gdLst>
                <a:gd name="connsiteX0" fmla="*/ 0 w 572705"/>
                <a:gd name="connsiteY0" fmla="*/ 297180 h 297180"/>
                <a:gd name="connsiteX1" fmla="*/ 22860 w 572705"/>
                <a:gd name="connsiteY1" fmla="*/ 262890 h 297180"/>
                <a:gd name="connsiteX2" fmla="*/ 160020 w 572705"/>
                <a:gd name="connsiteY2" fmla="*/ 194310 h 297180"/>
                <a:gd name="connsiteX3" fmla="*/ 205740 w 572705"/>
                <a:gd name="connsiteY3" fmla="*/ 171450 h 297180"/>
                <a:gd name="connsiteX4" fmla="*/ 251460 w 572705"/>
                <a:gd name="connsiteY4" fmla="*/ 182880 h 297180"/>
                <a:gd name="connsiteX5" fmla="*/ 285750 w 572705"/>
                <a:gd name="connsiteY5" fmla="*/ 217170 h 297180"/>
                <a:gd name="connsiteX6" fmla="*/ 320040 w 572705"/>
                <a:gd name="connsiteY6" fmla="*/ 240030 h 297180"/>
                <a:gd name="connsiteX7" fmla="*/ 411480 w 572705"/>
                <a:gd name="connsiteY7" fmla="*/ 228600 h 297180"/>
                <a:gd name="connsiteX8" fmla="*/ 514350 w 572705"/>
                <a:gd name="connsiteY8" fmla="*/ 148590 h 297180"/>
                <a:gd name="connsiteX9" fmla="*/ 537210 w 572705"/>
                <a:gd name="connsiteY9" fmla="*/ 114300 h 297180"/>
                <a:gd name="connsiteX10" fmla="*/ 560070 w 572705"/>
                <a:gd name="connsiteY10" fmla="*/ 45720 h 297180"/>
                <a:gd name="connsiteX11" fmla="*/ 571500 w 572705"/>
                <a:gd name="connsiteY11" fmla="*/ 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2705" h="297180">
                  <a:moveTo>
                    <a:pt x="0" y="297180"/>
                  </a:moveTo>
                  <a:cubicBezTo>
                    <a:pt x="7620" y="285750"/>
                    <a:pt x="12522" y="271936"/>
                    <a:pt x="22860" y="262890"/>
                  </a:cubicBezTo>
                  <a:cubicBezTo>
                    <a:pt x="110211" y="186457"/>
                    <a:pt x="66497" y="241072"/>
                    <a:pt x="160020" y="194310"/>
                  </a:cubicBezTo>
                  <a:lnTo>
                    <a:pt x="205740" y="171450"/>
                  </a:lnTo>
                  <a:cubicBezTo>
                    <a:pt x="220980" y="175260"/>
                    <a:pt x="237821" y="175086"/>
                    <a:pt x="251460" y="182880"/>
                  </a:cubicBezTo>
                  <a:cubicBezTo>
                    <a:pt x="265495" y="190900"/>
                    <a:pt x="273332" y="206822"/>
                    <a:pt x="285750" y="217170"/>
                  </a:cubicBezTo>
                  <a:cubicBezTo>
                    <a:pt x="296303" y="225964"/>
                    <a:pt x="308610" y="232410"/>
                    <a:pt x="320040" y="240030"/>
                  </a:cubicBezTo>
                  <a:cubicBezTo>
                    <a:pt x="350520" y="236220"/>
                    <a:pt x="382552" y="238931"/>
                    <a:pt x="411480" y="228600"/>
                  </a:cubicBezTo>
                  <a:cubicBezTo>
                    <a:pt x="441721" y="217800"/>
                    <a:pt x="491103" y="176487"/>
                    <a:pt x="514350" y="148590"/>
                  </a:cubicBezTo>
                  <a:cubicBezTo>
                    <a:pt x="523144" y="138037"/>
                    <a:pt x="531631" y="126853"/>
                    <a:pt x="537210" y="114300"/>
                  </a:cubicBezTo>
                  <a:cubicBezTo>
                    <a:pt x="546997" y="92280"/>
                    <a:pt x="552450" y="68580"/>
                    <a:pt x="560070" y="45720"/>
                  </a:cubicBezTo>
                  <a:cubicBezTo>
                    <a:pt x="572705" y="7816"/>
                    <a:pt x="571500" y="23478"/>
                    <a:pt x="57150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131840" y="4727476"/>
            <a:ext cx="2016224" cy="1368152"/>
            <a:chOff x="3131840" y="4727476"/>
            <a:chExt cx="2016224" cy="1368152"/>
          </a:xfrm>
        </p:grpSpPr>
        <p:sp>
          <p:nvSpPr>
            <p:cNvPr id="19" name="角丸四角形 18"/>
            <p:cNvSpPr/>
            <p:nvPr/>
          </p:nvSpPr>
          <p:spPr>
            <a:xfrm>
              <a:off x="3131840" y="4727476"/>
              <a:ext cx="1979712" cy="136815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131840" y="4799484"/>
              <a:ext cx="2016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軌跡に沿った軸対称な磁場分布、</a:t>
              </a:r>
              <a:r>
                <a:rPr lang="en-US" altLang="ja-JP" dirty="0"/>
                <a:t>BR(</a:t>
              </a:r>
              <a:r>
                <a:rPr lang="en-US" altLang="ja-JP" dirty="0" err="1"/>
                <a:t>y,R</a:t>
              </a:r>
              <a:r>
                <a:rPr lang="en-US" altLang="ja-JP" dirty="0"/>
                <a:t>), By(</a:t>
              </a:r>
              <a:r>
                <a:rPr lang="en-US" altLang="ja-JP" dirty="0" err="1"/>
                <a:t>y,R</a:t>
              </a:r>
              <a:r>
                <a:rPr lang="en-US" altLang="ja-JP" dirty="0"/>
                <a:t>)</a:t>
              </a:r>
              <a:r>
                <a:rPr lang="ja-JP" altLang="en-US" dirty="0" err="1"/>
                <a:t>がも</a:t>
              </a:r>
              <a:r>
                <a:rPr lang="ja-JP" altLang="en-US" dirty="0"/>
                <a:t>とまる。</a:t>
              </a:r>
              <a:endParaRPr kumimoji="1" lang="ja-JP" altLang="en-US" dirty="0"/>
            </a:p>
          </p:txBody>
        </p:sp>
      </p:grpSp>
      <p:sp>
        <p:nvSpPr>
          <p:cNvPr id="27" name="下矢印 26"/>
          <p:cNvSpPr/>
          <p:nvPr/>
        </p:nvSpPr>
        <p:spPr>
          <a:xfrm>
            <a:off x="4067944" y="242088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2915816" y="2924944"/>
            <a:ext cx="2736304" cy="1802532"/>
            <a:chOff x="2915816" y="2924944"/>
            <a:chExt cx="2736304" cy="1802532"/>
          </a:xfrm>
        </p:grpSpPr>
        <p:sp>
          <p:nvSpPr>
            <p:cNvPr id="16" name="角丸四角形 15"/>
            <p:cNvSpPr/>
            <p:nvPr/>
          </p:nvSpPr>
          <p:spPr>
            <a:xfrm>
              <a:off x="2915816" y="2924944"/>
              <a:ext cx="2736304" cy="129614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915816" y="2996952"/>
              <a:ext cx="2736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初期条件</a:t>
              </a:r>
              <a:r>
                <a:rPr kumimoji="1" lang="en-US" altLang="ja-JP" dirty="0"/>
                <a:t>: y=0</a:t>
              </a:r>
              <a:r>
                <a:rPr kumimoji="1" lang="ja-JP" altLang="en-US" dirty="0"/>
                <a:t>のとき、</a:t>
              </a:r>
              <a:r>
                <a:rPr kumimoji="1" lang="en-US" altLang="ja-JP" dirty="0"/>
                <a:t>Br=0</a:t>
              </a:r>
              <a:r>
                <a:rPr kumimoji="1" lang="ja-JP" altLang="en-US" dirty="0"/>
                <a:t>で、軌道は</a:t>
              </a:r>
              <a:r>
                <a:rPr kumimoji="1" lang="en-US" altLang="ja-JP" dirty="0"/>
                <a:t>r=33.3cm </a:t>
              </a:r>
              <a:r>
                <a:rPr kumimoji="1" lang="ja-JP" altLang="en-US" dirty="0"/>
                <a:t>の円より、</a:t>
              </a:r>
              <a:r>
                <a:rPr kumimoji="1" lang="en-US" altLang="ja-JP" dirty="0"/>
                <a:t>y-R</a:t>
              </a:r>
              <a:r>
                <a:rPr kumimoji="1" lang="ja-JP" altLang="en-US" dirty="0"/>
                <a:t>形状が決まる。</a:t>
              </a:r>
              <a:r>
                <a:rPr lang="en-US" altLang="ja-JP" dirty="0">
                  <a:sym typeface="Wingdings" pitchFamily="2" charset="2"/>
                </a:rPr>
                <a:t> </a:t>
              </a:r>
              <a:r>
                <a:rPr lang="ja-JP" altLang="en-US" dirty="0">
                  <a:sym typeface="Wingdings" pitchFamily="2" charset="2"/>
                </a:rPr>
                <a:t>基準軌跡を決めてしまう。</a:t>
              </a:r>
              <a:endParaRPr kumimoji="1" lang="ja-JP" altLang="en-US" dirty="0"/>
            </a:p>
          </p:txBody>
        </p:sp>
        <p:sp>
          <p:nvSpPr>
            <p:cNvPr id="28" name="下矢印 27"/>
            <p:cNvSpPr/>
            <p:nvPr/>
          </p:nvSpPr>
          <p:spPr>
            <a:xfrm>
              <a:off x="3995936" y="4223420"/>
              <a:ext cx="432048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251520" y="2996952"/>
            <a:ext cx="3960440" cy="3746748"/>
            <a:chOff x="251520" y="2996952"/>
            <a:chExt cx="3960440" cy="3746748"/>
          </a:xfrm>
        </p:grpSpPr>
        <p:sp>
          <p:nvSpPr>
            <p:cNvPr id="30" name="角丸四角形 29"/>
            <p:cNvSpPr/>
            <p:nvPr/>
          </p:nvSpPr>
          <p:spPr>
            <a:xfrm>
              <a:off x="251520" y="2996952"/>
              <a:ext cx="2520280" cy="309634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67544" y="2996952"/>
              <a:ext cx="20882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ja-JP" altLang="en-US" b="1" dirty="0">
                  <a:solidFill>
                    <a:srgbClr val="FF0000"/>
                  </a:solidFill>
                </a:rPr>
                <a:t>磁石モデル作成</a:t>
              </a:r>
              <a:endParaRPr lang="en-US" altLang="ja-JP" b="1" dirty="0">
                <a:solidFill>
                  <a:srgbClr val="FF0000"/>
                </a:solidFill>
              </a:endParaRPr>
            </a:p>
            <a:p>
              <a:pPr marL="342900" indent="-342900"/>
              <a:r>
                <a:rPr lang="ja-JP" altLang="en-US" b="1" dirty="0">
                  <a:solidFill>
                    <a:srgbClr val="FF0000"/>
                  </a:solidFill>
                </a:rPr>
                <a:t>ポイント</a:t>
              </a:r>
              <a:r>
                <a:rPr lang="en-US" altLang="ja-JP" b="1" dirty="0">
                  <a:solidFill>
                    <a:srgbClr val="FF0000"/>
                  </a:solidFill>
                </a:rPr>
                <a:t>3</a:t>
              </a:r>
              <a:r>
                <a:rPr lang="ja-JP" altLang="en-US" b="1" dirty="0">
                  <a:solidFill>
                    <a:srgbClr val="FF0000"/>
                  </a:solidFill>
                </a:rPr>
                <a:t>つ</a:t>
              </a:r>
              <a:r>
                <a:rPr lang="en-US" altLang="ja-JP" b="1" dirty="0">
                  <a:solidFill>
                    <a:srgbClr val="FF0000"/>
                  </a:solidFill>
                </a:rPr>
                <a:t>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ja-JP" b="1" dirty="0" err="1">
                  <a:solidFill>
                    <a:srgbClr val="FF0000"/>
                  </a:solidFill>
                </a:rPr>
                <a:t>Br×By</a:t>
              </a:r>
              <a:r>
                <a:rPr kumimoji="1" lang="en-US" altLang="ja-JP" b="1" dirty="0">
                  <a:solidFill>
                    <a:srgbClr val="FF0000"/>
                  </a:solidFill>
                </a:rPr>
                <a:t>&gt;0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ja-JP" altLang="en-US" b="1" dirty="0">
                  <a:solidFill>
                    <a:srgbClr val="FF0000"/>
                  </a:solidFill>
                </a:rPr>
                <a:t>滑らかな</a:t>
              </a:r>
              <a:r>
                <a:rPr lang="en-US" altLang="ja-JP" b="1" dirty="0">
                  <a:solidFill>
                    <a:srgbClr val="FF0000"/>
                  </a:solidFill>
                </a:rPr>
                <a:t>Br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altLang="ja-JP" b="1" dirty="0">
                  <a:solidFill>
                    <a:srgbClr val="FF0000"/>
                  </a:solidFill>
                </a:rPr>
                <a:t>Maxwell</a:t>
              </a:r>
              <a:r>
                <a:rPr lang="ja-JP" altLang="en-US" b="1" dirty="0">
                  <a:solidFill>
                    <a:srgbClr val="FF0000"/>
                  </a:solidFill>
                </a:rPr>
                <a:t>方程式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3553" name="コンテンツ プレースホルダ 8"/>
            <p:cNvGraphicFramePr>
              <a:graphicFrameLocks noChangeAspect="1"/>
            </p:cNvGraphicFramePr>
            <p:nvPr/>
          </p:nvGraphicFramePr>
          <p:xfrm>
            <a:off x="539552" y="4384004"/>
            <a:ext cx="2170112" cy="78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数式" r:id="rId3" imgW="1231560" imgH="444240" progId="Equation.3">
                    <p:embed/>
                  </p:oleObj>
                </mc:Choice>
                <mc:Fallback>
                  <p:oleObj name="数式" r:id="rId3" imgW="1231560" imgH="444240" progId="Equation.3">
                    <p:embed/>
                    <p:pic>
                      <p:nvPicPr>
                        <p:cNvPr id="0" name="コンテンツ プレースホルダ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4384004"/>
                          <a:ext cx="2170112" cy="782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827584" y="5238650"/>
            <a:ext cx="1611312" cy="78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数式" r:id="rId5" imgW="914400" imgH="444240" progId="Equation.3">
                    <p:embed/>
                  </p:oleObj>
                </mc:Choice>
                <mc:Fallback>
                  <p:oleObj name="数式" r:id="rId5" imgW="914400" imgH="444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5238650"/>
                          <a:ext cx="1611312" cy="782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U ターン矢印 28"/>
            <p:cNvSpPr/>
            <p:nvPr/>
          </p:nvSpPr>
          <p:spPr>
            <a:xfrm rot="10800000">
              <a:off x="1187624" y="6095628"/>
              <a:ext cx="3024336" cy="648072"/>
            </a:xfrm>
            <a:prstGeom prst="uturnArrow">
              <a:avLst>
                <a:gd name="adj1" fmla="val 27442"/>
                <a:gd name="adj2" fmla="val 25000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3558" name="Picture 6" descr="C:\Users\hiromi\Desktop\neta0323\BR032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759" y="4653136"/>
            <a:ext cx="3251241" cy="2204864"/>
          </a:xfrm>
          <a:prstGeom prst="rect">
            <a:avLst/>
          </a:prstGeom>
          <a:noFill/>
        </p:spPr>
      </p:pic>
      <p:grpSp>
        <p:nvGrpSpPr>
          <p:cNvPr id="38" name="グループ化 37"/>
          <p:cNvGrpSpPr/>
          <p:nvPr/>
        </p:nvGrpSpPr>
        <p:grpSpPr>
          <a:xfrm>
            <a:off x="539552" y="1412776"/>
            <a:ext cx="1872208" cy="1584176"/>
            <a:chOff x="539552" y="1412776"/>
            <a:chExt cx="1872208" cy="1584176"/>
          </a:xfrm>
        </p:grpSpPr>
        <p:sp>
          <p:nvSpPr>
            <p:cNvPr id="32" name="角丸四角形 31"/>
            <p:cNvSpPr/>
            <p:nvPr/>
          </p:nvSpPr>
          <p:spPr>
            <a:xfrm>
              <a:off x="539552" y="1412776"/>
              <a:ext cx="1872208" cy="101649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70032" y="1467078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入射軌道の確認</a:t>
              </a:r>
              <a:r>
                <a:rPr lang="en-US" altLang="ja-JP" dirty="0"/>
                <a:t>+ </a:t>
              </a:r>
              <a:r>
                <a:rPr lang="ja-JP" altLang="en-US" dirty="0"/>
                <a:t>トンネル計算　</a:t>
              </a:r>
              <a:r>
                <a:rPr lang="en-US" altLang="ja-JP" dirty="0"/>
                <a:t>(OPERA)</a:t>
              </a:r>
              <a:endParaRPr kumimoji="1" lang="ja-JP" altLang="en-US" dirty="0"/>
            </a:p>
          </p:txBody>
        </p:sp>
        <p:sp>
          <p:nvSpPr>
            <p:cNvPr id="33" name="下矢印 32"/>
            <p:cNvSpPr/>
            <p:nvPr/>
          </p:nvSpPr>
          <p:spPr>
            <a:xfrm rot="10800000">
              <a:off x="827584" y="2420888"/>
              <a:ext cx="432048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下矢印 33"/>
            <p:cNvSpPr/>
            <p:nvPr/>
          </p:nvSpPr>
          <p:spPr>
            <a:xfrm>
              <a:off x="1547664" y="2420888"/>
              <a:ext cx="432048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Picture 3" descr="C:\Users\ingo\OPERA\tools\0323_yr_singl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2816" y="2564904"/>
            <a:ext cx="3241184" cy="2073780"/>
          </a:xfrm>
          <a:prstGeom prst="rect">
            <a:avLst/>
          </a:prstGeom>
          <a:noFill/>
        </p:spPr>
      </p:pic>
      <p:pic>
        <p:nvPicPr>
          <p:cNvPr id="23555" name="Picture 3" descr="C:\Users\hiromi\Desktop\neta0323\0323_vyv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5" y="476672"/>
            <a:ext cx="3275856" cy="2160240"/>
          </a:xfrm>
          <a:prstGeom prst="rect">
            <a:avLst/>
          </a:prstGeom>
          <a:noFill/>
        </p:spPr>
      </p:pic>
      <p:sp>
        <p:nvSpPr>
          <p:cNvPr id="40" name="テキスト ボックス 39"/>
          <p:cNvSpPr txBox="1"/>
          <p:nvPr/>
        </p:nvSpPr>
        <p:spPr>
          <a:xfrm>
            <a:off x="6372200" y="3861048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R=33.3cm</a:t>
            </a:r>
            <a:endParaRPr kumimoji="1" lang="ja-JP" altLang="en-US" dirty="0"/>
          </a:p>
        </p:txBody>
      </p:sp>
      <p:sp>
        <p:nvSpPr>
          <p:cNvPr id="42" name="角丸四角形吹き出し 41"/>
          <p:cNvSpPr/>
          <p:nvPr/>
        </p:nvSpPr>
        <p:spPr>
          <a:xfrm>
            <a:off x="6444208" y="1196752"/>
            <a:ext cx="1296144" cy="432048"/>
          </a:xfrm>
          <a:prstGeom prst="wedgeRoundRectCallout">
            <a:avLst>
              <a:gd name="adj1" fmla="val -47478"/>
              <a:gd name="adj2" fmla="val -1467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-</a:t>
            </a:r>
            <a:r>
              <a:rPr kumimoji="1" lang="en-US" altLang="ja-JP" sz="2000" dirty="0">
                <a:solidFill>
                  <a:schemeClr val="tx1"/>
                </a:solidFill>
              </a:rPr>
              <a:t>10mrad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5246494" y="1007150"/>
            <a:ext cx="115212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sym typeface="Symbol"/>
              </a:rPr>
              <a:t> [</a:t>
            </a:r>
            <a:r>
              <a:rPr lang="en-US" altLang="ja-JP" sz="2800" dirty="0" err="1">
                <a:sym typeface="Symbol"/>
              </a:rPr>
              <a:t>rad</a:t>
            </a:r>
            <a:r>
              <a:rPr lang="en-US" altLang="ja-JP" sz="2800" dirty="0">
                <a:sym typeface="Symbol"/>
              </a:rPr>
              <a:t>]</a:t>
            </a:r>
            <a:endParaRPr kumimoji="1" lang="ja-JP" altLang="en-US" sz="2800" dirty="0"/>
          </a:p>
        </p:txBody>
      </p:sp>
      <p:sp>
        <p:nvSpPr>
          <p:cNvPr id="45" name="角丸四角形吹き出し 44"/>
          <p:cNvSpPr/>
          <p:nvPr/>
        </p:nvSpPr>
        <p:spPr>
          <a:xfrm>
            <a:off x="7164288" y="1916832"/>
            <a:ext cx="1008112" cy="432048"/>
          </a:xfrm>
          <a:prstGeom prst="wedgeRoundRectCallout">
            <a:avLst>
              <a:gd name="adj1" fmla="val 85555"/>
              <a:gd name="adj2" fmla="val 189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-0.3</a:t>
            </a:r>
            <a:r>
              <a:rPr kumimoji="1" lang="en-US" altLang="ja-JP" sz="2000" dirty="0">
                <a:solidFill>
                  <a:schemeClr val="tx1"/>
                </a:solidFill>
              </a:rPr>
              <a:t>rad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86936"/>
            <a:ext cx="4834880" cy="576064"/>
          </a:xfrm>
        </p:spPr>
        <p:txBody>
          <a:bodyPr>
            <a:noAutofit/>
          </a:bodyPr>
          <a:lstStyle/>
          <a:p>
            <a:r>
              <a:rPr lang="en-US" altLang="ja-JP" sz="3200" u="sng" dirty="0"/>
              <a:t>(1) </a:t>
            </a:r>
            <a:r>
              <a:rPr lang="ja-JP" altLang="en-US" sz="3200" u="sng" dirty="0"/>
              <a:t>磁石内部の基準軌跡と磁場分布</a:t>
            </a:r>
            <a:r>
              <a:rPr lang="en-US" altLang="ja-JP" sz="3200" u="sng" dirty="0"/>
              <a:t>(</a:t>
            </a:r>
            <a:r>
              <a:rPr lang="ja-JP" altLang="en-US" sz="3200" u="sng" dirty="0"/>
              <a:t>軸対称</a:t>
            </a:r>
            <a:r>
              <a:rPr lang="en-US" altLang="ja-JP" sz="3200" u="sng" dirty="0"/>
              <a:t>)</a:t>
            </a:r>
            <a:r>
              <a:rPr lang="ja-JP" altLang="en-US" sz="3200" u="sng" dirty="0"/>
              <a:t>の設計</a:t>
            </a:r>
            <a:endParaRPr kumimoji="1" lang="ja-JP" altLang="en-US" sz="3200" u="sng" dirty="0"/>
          </a:p>
        </p:txBody>
      </p:sp>
      <p:sp>
        <p:nvSpPr>
          <p:cNvPr id="46" name="角丸四角形吹き出し 45"/>
          <p:cNvSpPr/>
          <p:nvPr/>
        </p:nvSpPr>
        <p:spPr>
          <a:xfrm>
            <a:off x="5796136" y="5445224"/>
            <a:ext cx="792088" cy="432048"/>
          </a:xfrm>
          <a:prstGeom prst="wedgeRoundRectCallout">
            <a:avLst>
              <a:gd name="adj1" fmla="val -47478"/>
              <a:gd name="adj2" fmla="val -1467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3 [T]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7164288" y="5733256"/>
            <a:ext cx="1008112" cy="432048"/>
          </a:xfrm>
          <a:prstGeom prst="wedgeRoundRectCallout">
            <a:avLst>
              <a:gd name="adj1" fmla="val 34156"/>
              <a:gd name="adj2" fmla="val -1185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2.2 [T]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8" name="角丸四角形吹き出し 47"/>
          <p:cNvSpPr/>
          <p:nvPr/>
        </p:nvSpPr>
        <p:spPr>
          <a:xfrm>
            <a:off x="7092280" y="6139016"/>
            <a:ext cx="864096" cy="432048"/>
          </a:xfrm>
          <a:prstGeom prst="wedgeRoundRectCallout">
            <a:avLst>
              <a:gd name="adj1" fmla="val -95098"/>
              <a:gd name="adj2" fmla="val -198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~0 [T]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9" name="角丸四角形吹き出し 48"/>
          <p:cNvSpPr/>
          <p:nvPr/>
        </p:nvSpPr>
        <p:spPr>
          <a:xfrm>
            <a:off x="6660232" y="4941168"/>
            <a:ext cx="1080120" cy="432048"/>
          </a:xfrm>
          <a:prstGeom prst="wedgeRoundRectCallout">
            <a:avLst>
              <a:gd name="adj1" fmla="val 76686"/>
              <a:gd name="adj2" fmla="val 119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0.14 [T]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/>
      <p:bldP spid="42" grpId="0" animBg="1"/>
      <p:bldP spid="41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決定した基準軌跡　</a:t>
            </a:r>
            <a:br>
              <a:rPr lang="en-US" altLang="ja-JP" dirty="0"/>
            </a:br>
            <a:r>
              <a:rPr lang="en-US" altLang="ja-JP" sz="2800" dirty="0"/>
              <a:t>(</a:t>
            </a:r>
            <a:r>
              <a:rPr lang="ja-JP" altLang="en-US" sz="2800" dirty="0"/>
              <a:t>高さ</a:t>
            </a:r>
            <a:r>
              <a:rPr lang="en-US" altLang="ja-JP" sz="2800" dirty="0"/>
              <a:t>20cm</a:t>
            </a:r>
            <a:r>
              <a:rPr lang="ja-JP" altLang="en-US" sz="2800" dirty="0"/>
              <a:t>地点の進入角度を</a:t>
            </a:r>
            <a:r>
              <a:rPr lang="en-US" altLang="ja-JP" sz="2800" dirty="0"/>
              <a:t>-7mrad </a:t>
            </a:r>
            <a:r>
              <a:rPr lang="ja-JP" altLang="en-US" sz="2800" dirty="0"/>
              <a:t>から</a:t>
            </a:r>
            <a:r>
              <a:rPr lang="en-US" altLang="ja-JP" sz="2800" dirty="0"/>
              <a:t> -9mrad</a:t>
            </a:r>
            <a:r>
              <a:rPr lang="ja-JP" altLang="en-US" sz="2800" dirty="0"/>
              <a:t>で複数候補</a:t>
            </a:r>
            <a:r>
              <a:rPr lang="en-US" altLang="ja-JP" sz="2800" dirty="0"/>
              <a:t>)</a:t>
            </a:r>
            <a:endParaRPr kumimoji="1" lang="ja-JP" altLang="en-US" dirty="0"/>
          </a:p>
        </p:txBody>
      </p:sp>
      <p:pic>
        <p:nvPicPr>
          <p:cNvPr id="45058" name="Picture 2" descr="C:\Users\ingo\Desktop\neta\0518\track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094" y="1196752"/>
            <a:ext cx="3044082" cy="4608512"/>
          </a:xfrm>
          <a:prstGeom prst="rect">
            <a:avLst/>
          </a:prstGeom>
          <a:noFill/>
        </p:spPr>
      </p:pic>
      <p:pic>
        <p:nvPicPr>
          <p:cNvPr id="45059" name="Picture 3" descr="C:\Users\ingo\Desktop\neta\0518\track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11993"/>
            <a:ext cx="3131840" cy="4578032"/>
          </a:xfrm>
          <a:prstGeom prst="rect">
            <a:avLst/>
          </a:prstGeom>
          <a:noFill/>
        </p:spPr>
      </p:pic>
      <p:cxnSp>
        <p:nvCxnSpPr>
          <p:cNvPr id="6" name="直線矢印コネクタ 5"/>
          <p:cNvCxnSpPr/>
          <p:nvPr/>
        </p:nvCxnSpPr>
        <p:spPr>
          <a:xfrm>
            <a:off x="3635896" y="2564904"/>
            <a:ext cx="0" cy="2160240"/>
          </a:xfrm>
          <a:prstGeom prst="straightConnector1">
            <a:avLst/>
          </a:prstGeom>
          <a:ln w="571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8388424" y="2564904"/>
            <a:ext cx="0" cy="2160240"/>
          </a:xfrm>
          <a:prstGeom prst="straightConnector1">
            <a:avLst/>
          </a:prstGeom>
          <a:ln w="571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644008" y="1772816"/>
            <a:ext cx="0" cy="7920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660232" y="1772816"/>
            <a:ext cx="0" cy="7920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860032" y="19168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トンネル領域</a:t>
            </a:r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3419872" y="4653136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707904" y="380123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(1)</a:t>
            </a:r>
            <a:r>
              <a:rPr kumimoji="1" lang="ja-JP" altLang="en-US" sz="2000" dirty="0"/>
              <a:t>の磁場領域；軸対称磁場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7864" y="12687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入射角度と高さの関係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00192" y="13407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径方向位置</a:t>
            </a:r>
            <a:r>
              <a:rPr kumimoji="1" lang="ja-JP" altLang="en-US" b="1" dirty="0"/>
              <a:t>と高さの関係</a:t>
            </a:r>
          </a:p>
        </p:txBody>
      </p:sp>
      <p:sp>
        <p:nvSpPr>
          <p:cNvPr id="23" name="角丸四角形吹き出し 22"/>
          <p:cNvSpPr/>
          <p:nvPr/>
        </p:nvSpPr>
        <p:spPr>
          <a:xfrm>
            <a:off x="323528" y="5877272"/>
            <a:ext cx="5328592" cy="792088"/>
          </a:xfrm>
          <a:prstGeom prst="wedgeRoundRectCallout">
            <a:avLst>
              <a:gd name="adj1" fmla="val 52377"/>
              <a:gd name="adj2" fmla="val -175739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2"/>
                </a:solidFill>
              </a:rPr>
              <a:t>最終的な進入角度</a:t>
            </a:r>
            <a:r>
              <a:rPr kumimoji="1" lang="en-US" altLang="ja-JP" sz="2400" dirty="0">
                <a:solidFill>
                  <a:schemeClr val="tx2"/>
                </a:solidFill>
              </a:rPr>
              <a:t>-6mrad </a:t>
            </a:r>
            <a:r>
              <a:rPr kumimoji="1" lang="ja-JP" altLang="en-US" sz="2400" dirty="0">
                <a:solidFill>
                  <a:schemeClr val="tx2"/>
                </a:solidFill>
              </a:rPr>
              <a:t>から</a:t>
            </a:r>
            <a:r>
              <a:rPr kumimoji="1" lang="en-US" altLang="ja-JP" sz="2400" dirty="0">
                <a:solidFill>
                  <a:schemeClr val="tx2"/>
                </a:solidFill>
              </a:rPr>
              <a:t> -9mrad</a:t>
            </a:r>
            <a:r>
              <a:rPr kumimoji="1" lang="ja-JP" altLang="en-US" sz="2400" dirty="0">
                <a:solidFill>
                  <a:schemeClr val="tx2"/>
                </a:solidFill>
              </a:rPr>
              <a:t>の間になるように複数候補を決める</a:t>
            </a:r>
          </a:p>
        </p:txBody>
      </p:sp>
      <p:sp>
        <p:nvSpPr>
          <p:cNvPr id="24" name="角丸四角形吹き出し 23"/>
          <p:cNvSpPr/>
          <p:nvPr/>
        </p:nvSpPr>
        <p:spPr>
          <a:xfrm>
            <a:off x="6444208" y="5877272"/>
            <a:ext cx="2448272" cy="792088"/>
          </a:xfrm>
          <a:prstGeom prst="wedgeRoundRectCallout">
            <a:avLst>
              <a:gd name="adj1" fmla="val -44315"/>
              <a:gd name="adj2" fmla="val -196903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2"/>
                </a:solidFill>
              </a:rPr>
              <a:t>回転半径はどの候補でも</a:t>
            </a:r>
            <a:r>
              <a:rPr kumimoji="1" lang="en-US" altLang="ja-JP" sz="2400" dirty="0">
                <a:solidFill>
                  <a:schemeClr val="tx2"/>
                </a:solidFill>
              </a:rPr>
              <a:t>33.3cm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6804248" y="3789040"/>
            <a:ext cx="1440160" cy="648072"/>
          </a:xfrm>
          <a:prstGeom prst="wedgeRoundRectCallout">
            <a:avLst>
              <a:gd name="adj1" fmla="val -69386"/>
              <a:gd name="adj2" fmla="val 76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B</a:t>
            </a:r>
            <a:r>
              <a:rPr kumimoji="1" lang="en-US" altLang="ja-JP" sz="2000" b="1" baseline="-25000" dirty="0"/>
              <a:t>R</a:t>
            </a:r>
            <a:r>
              <a:rPr kumimoji="1" lang="ja-JP" altLang="en-US" sz="2000" b="1" dirty="0"/>
              <a:t>は、ほぼゼロになる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24860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線矢印コネクタ 27"/>
          <p:cNvCxnSpPr/>
          <p:nvPr/>
        </p:nvCxnSpPr>
        <p:spPr>
          <a:xfrm>
            <a:off x="2195736" y="1628800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619672" y="105273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トンネル領域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2411760" y="2204864"/>
            <a:ext cx="0" cy="1800200"/>
          </a:xfrm>
          <a:prstGeom prst="straightConnector1">
            <a:avLst/>
          </a:prstGeom>
          <a:ln w="571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ingo\Desktop\neta\0518\track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4032448" cy="5824647"/>
          </a:xfrm>
          <a:prstGeom prst="rect">
            <a:avLst/>
          </a:prstGeom>
          <a:noFill/>
        </p:spPr>
      </p:pic>
      <p:cxnSp>
        <p:nvCxnSpPr>
          <p:cNvPr id="7" name="直線矢印コネクタ 6"/>
          <p:cNvCxnSpPr/>
          <p:nvPr/>
        </p:nvCxnSpPr>
        <p:spPr>
          <a:xfrm>
            <a:off x="6732240" y="5301208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932040" y="18448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トンネル領域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8264" y="24208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高さ</a:t>
            </a:r>
            <a:r>
              <a:rPr kumimoji="1" lang="en-US" altLang="ja-JP" sz="2000" b="1" dirty="0"/>
              <a:t>110cm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48264" y="393305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高さ</a:t>
            </a:r>
            <a:r>
              <a:rPr lang="en-US" altLang="ja-JP" sz="2000" b="1" dirty="0"/>
              <a:t>55</a:t>
            </a:r>
            <a:r>
              <a:rPr kumimoji="1" lang="en-US" altLang="ja-JP" sz="2000" b="1" dirty="0"/>
              <a:t>cm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8264" y="2924944"/>
            <a:ext cx="2123728" cy="830997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高低差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55cm</a:t>
            </a:r>
            <a:r>
              <a:rPr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回転で抜ける</a:t>
            </a:r>
            <a:endParaRPr kumimoji="1"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48264" y="501317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高さ</a:t>
            </a:r>
            <a:r>
              <a:rPr lang="en-US" altLang="ja-JP" sz="2000" b="1" dirty="0"/>
              <a:t>20</a:t>
            </a:r>
            <a:r>
              <a:rPr kumimoji="1" lang="en-US" altLang="ja-JP" sz="2000" b="1" dirty="0"/>
              <a:t>cm</a:t>
            </a:r>
            <a:endParaRPr kumimoji="1" lang="ja-JP" altLang="en-US" sz="2000" b="1" dirty="0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3707904" y="5182751"/>
            <a:ext cx="3240360" cy="1596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020272" y="4437112"/>
            <a:ext cx="1800200" cy="461665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10~20</a:t>
            </a:r>
            <a:r>
              <a:rPr kumimoji="1"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回転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72008" y="4653136"/>
            <a:ext cx="3347864" cy="1512168"/>
          </a:xfrm>
          <a:prstGeom prst="wedgeRoundRectCallout">
            <a:avLst>
              <a:gd name="adj1" fmla="val 74087"/>
              <a:gd name="adj2" fmla="val -50164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-7mrad </a:t>
            </a:r>
            <a:r>
              <a:rPr kumimoji="1" lang="ja-JP" altLang="en-US" sz="2400" dirty="0">
                <a:solidFill>
                  <a:schemeClr val="tx2"/>
                </a:solidFill>
              </a:rPr>
              <a:t>から</a:t>
            </a:r>
            <a:r>
              <a:rPr kumimoji="1" lang="en-US" altLang="ja-JP" sz="2400" dirty="0">
                <a:solidFill>
                  <a:schemeClr val="tx2"/>
                </a:solidFill>
              </a:rPr>
              <a:t> -9mrad</a:t>
            </a:r>
            <a:r>
              <a:rPr kumimoji="1" lang="ja-JP" altLang="en-US" sz="2400" dirty="0">
                <a:solidFill>
                  <a:schemeClr val="tx2"/>
                </a:solidFill>
              </a:rPr>
              <a:t>の候補によって回転数が変わる；磁場キッカー設計と兼ね合い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6012160" cy="994122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決定した基準軌跡の特徴</a:t>
            </a:r>
            <a:br>
              <a:rPr lang="en-US" altLang="ja-JP" sz="3600" dirty="0"/>
            </a:br>
            <a:r>
              <a:rPr lang="en-US" altLang="ja-JP" sz="2200" dirty="0"/>
              <a:t>(</a:t>
            </a:r>
            <a:r>
              <a:rPr lang="ja-JP" altLang="en-US" sz="2200" dirty="0"/>
              <a:t>進入角度を</a:t>
            </a:r>
            <a:r>
              <a:rPr lang="en-US" altLang="ja-JP" sz="2200" dirty="0"/>
              <a:t>-7mrad </a:t>
            </a:r>
            <a:r>
              <a:rPr lang="ja-JP" altLang="en-US" sz="2200" dirty="0"/>
              <a:t>から</a:t>
            </a:r>
            <a:r>
              <a:rPr lang="en-US" altLang="ja-JP" sz="2200" dirty="0"/>
              <a:t> -9mrad</a:t>
            </a:r>
            <a:r>
              <a:rPr lang="ja-JP" altLang="en-US" sz="2200" dirty="0"/>
              <a:t>の複数候補について</a:t>
            </a:r>
            <a:r>
              <a:rPr lang="en-US" altLang="ja-JP" sz="2200" dirty="0"/>
              <a:t>)</a:t>
            </a:r>
            <a:endParaRPr kumimoji="1" lang="ja-JP" altLang="en-US" sz="3600" dirty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星 5 20"/>
          <p:cNvSpPr/>
          <p:nvPr/>
        </p:nvSpPr>
        <p:spPr>
          <a:xfrm>
            <a:off x="1691680" y="1484784"/>
            <a:ext cx="360040" cy="288032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星 5 21"/>
          <p:cNvSpPr/>
          <p:nvPr/>
        </p:nvSpPr>
        <p:spPr>
          <a:xfrm>
            <a:off x="4355976" y="2420888"/>
            <a:ext cx="360040" cy="288032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3528" y="76470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星印：トンネル出口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56784" y="5529426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キッカー、収束磁場で軌道を調整</a:t>
            </a:r>
            <a:endParaRPr kumimoji="1" lang="ja-JP" altLang="en-US" sz="2000" b="1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732240" y="2564904"/>
            <a:ext cx="0" cy="1656184"/>
          </a:xfrm>
          <a:prstGeom prst="straightConnector1">
            <a:avLst/>
          </a:prstGeom>
          <a:ln w="571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948264" y="5157192"/>
            <a:ext cx="0" cy="648072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6732240" y="4149080"/>
            <a:ext cx="0" cy="1008112"/>
          </a:xfrm>
          <a:prstGeom prst="straightConnector1">
            <a:avLst/>
          </a:prstGeom>
          <a:ln w="571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US" altLang="ja-JP" sz="3600" dirty="0"/>
              <a:t>(2) </a:t>
            </a:r>
            <a:r>
              <a:rPr lang="ja-JP" altLang="en-US" sz="3600" dirty="0"/>
              <a:t>天板のトンネル形状決定</a:t>
            </a:r>
            <a:br>
              <a:rPr lang="en-US" altLang="ja-JP" sz="3600" dirty="0"/>
            </a:br>
            <a:r>
              <a:rPr lang="ja-JP" altLang="en-US" sz="3600" dirty="0"/>
              <a:t>～～通り抜けやすい磁場とは？～～</a:t>
            </a:r>
            <a:br>
              <a:rPr lang="ja-JP" altLang="en-US" sz="3600" dirty="0"/>
            </a:br>
            <a:endParaRPr kumimoji="1" lang="ja-JP" altLang="en-US" sz="3600" u="sng" dirty="0"/>
          </a:p>
        </p:txBody>
      </p:sp>
      <p:sp>
        <p:nvSpPr>
          <p:cNvPr id="5" name="円柱 4"/>
          <p:cNvSpPr/>
          <p:nvPr/>
        </p:nvSpPr>
        <p:spPr>
          <a:xfrm rot="3913788">
            <a:off x="2066060" y="303383"/>
            <a:ext cx="936104" cy="3644159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方体 5"/>
          <p:cNvSpPr/>
          <p:nvPr/>
        </p:nvSpPr>
        <p:spPr>
          <a:xfrm rot="19885570">
            <a:off x="4774766" y="1630085"/>
            <a:ext cx="4176464" cy="1008112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 rot="20067185">
            <a:off x="2322306" y="1709914"/>
            <a:ext cx="237882" cy="862975"/>
          </a:xfrm>
          <a:prstGeom prst="ellipse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6675120" y="1605920"/>
            <a:ext cx="472440" cy="1021080"/>
          </a:xfrm>
          <a:custGeom>
            <a:avLst/>
            <a:gdLst>
              <a:gd name="connsiteX0" fmla="*/ 76200 w 472440"/>
              <a:gd name="connsiteY0" fmla="*/ 0 h 1021080"/>
              <a:gd name="connsiteX1" fmla="*/ 0 w 472440"/>
              <a:gd name="connsiteY1" fmla="*/ 411480 h 1021080"/>
              <a:gd name="connsiteX2" fmla="*/ 350520 w 472440"/>
              <a:gd name="connsiteY2" fmla="*/ 1021080 h 1021080"/>
              <a:gd name="connsiteX3" fmla="*/ 472440 w 472440"/>
              <a:gd name="connsiteY3" fmla="*/ 670560 h 1021080"/>
              <a:gd name="connsiteX4" fmla="*/ 76200 w 472440"/>
              <a:gd name="connsiteY4" fmla="*/ 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" h="1021080">
                <a:moveTo>
                  <a:pt x="76200" y="0"/>
                </a:moveTo>
                <a:lnTo>
                  <a:pt x="0" y="411480"/>
                </a:lnTo>
                <a:lnTo>
                  <a:pt x="350520" y="1021080"/>
                </a:lnTo>
                <a:lnTo>
                  <a:pt x="472440" y="670560"/>
                </a:lnTo>
                <a:lnTo>
                  <a:pt x="76200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3717032"/>
            <a:ext cx="7452320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ja-JP" altLang="en-US" sz="2000" dirty="0"/>
              <a:t>トンネル断面平面上の磁場分布が均一であること。</a:t>
            </a:r>
            <a:endParaRPr kumimoji="1" lang="en-US" altLang="ja-JP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000" dirty="0"/>
              <a:t>均一であれば、必ずしも、トンネル内の磁場がゼロでなくても良い。</a:t>
            </a:r>
            <a:endParaRPr lang="en-US" altLang="ja-JP" sz="2000" dirty="0"/>
          </a:p>
          <a:p>
            <a:pPr marL="342900" indent="-342900">
              <a:buFont typeface="Wingdings" pitchFamily="2" charset="2"/>
              <a:buChar char="Ø"/>
            </a:pPr>
            <a:r>
              <a:rPr kumimoji="1" lang="ja-JP" altLang="en-US" sz="2000" dirty="0"/>
              <a:t>ただし、まっすぐトンネルにするには、内部磁場は小さい方が良い。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339752" y="1916832"/>
            <a:ext cx="50405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339752" y="2069232"/>
            <a:ext cx="50405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483768" y="2221632"/>
            <a:ext cx="50405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555776" y="2374032"/>
            <a:ext cx="50405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987824" y="1556792"/>
          <a:ext cx="5032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数式" r:id="rId2" imgW="152280" imgH="203040" progId="Equation.3">
                  <p:embed/>
                </p:oleObj>
              </mc:Choice>
              <mc:Fallback>
                <p:oleObj name="数式" r:id="rId2" imgW="15228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556792"/>
                        <a:ext cx="503237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矢印コネクタ 19"/>
          <p:cNvCxnSpPr/>
          <p:nvPr/>
        </p:nvCxnSpPr>
        <p:spPr>
          <a:xfrm>
            <a:off x="6804248" y="2060848"/>
            <a:ext cx="50405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6948264" y="2213248"/>
            <a:ext cx="50405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804248" y="1844824"/>
            <a:ext cx="50405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6948264" y="2420888"/>
            <a:ext cx="50405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339752" y="29249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良い例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32240" y="30689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ダメな</a:t>
            </a:r>
            <a:r>
              <a:rPr kumimoji="1" lang="ja-JP" altLang="en-US" sz="2800" dirty="0"/>
              <a:t>例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0816" y="5085184"/>
            <a:ext cx="745232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ja-JP" altLang="en-US" sz="2000" dirty="0"/>
              <a:t>半径</a:t>
            </a:r>
            <a:r>
              <a:rPr lang="en-US" altLang="ja-JP" sz="2000" dirty="0"/>
              <a:t>3.5cm</a:t>
            </a:r>
            <a:r>
              <a:rPr lang="ja-JP" altLang="en-US" sz="2000" dirty="0"/>
              <a:t>の円筒、</a:t>
            </a:r>
            <a:r>
              <a:rPr lang="en-US" altLang="ja-JP" sz="2000" dirty="0"/>
              <a:t>1</a:t>
            </a:r>
            <a:r>
              <a:rPr lang="ja-JP" altLang="en-US" sz="2000" dirty="0"/>
              <a:t>辺が</a:t>
            </a:r>
            <a:r>
              <a:rPr lang="en-US" altLang="ja-JP" sz="2000" dirty="0"/>
              <a:t>3.5cm</a:t>
            </a:r>
            <a:r>
              <a:rPr lang="ja-JP" altLang="en-US" sz="2000" dirty="0"/>
              <a:t>の角柱のトンネルを試す。</a:t>
            </a:r>
            <a:endParaRPr lang="en-US" altLang="ja-JP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000" dirty="0"/>
              <a:t>円筒の方が良い。特に、高さ</a:t>
            </a:r>
            <a:r>
              <a:rPr lang="en-US" altLang="ja-JP" sz="2000" dirty="0"/>
              <a:t>105~120cm</a:t>
            </a:r>
            <a:r>
              <a:rPr lang="ja-JP" altLang="en-US" sz="2000" dirty="0"/>
              <a:t>のトンネル出口付近の磁場分布に違いがでる。</a:t>
            </a:r>
            <a:endParaRPr lang="en-US" altLang="ja-JP" sz="2000" dirty="0"/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000" dirty="0"/>
              <a:t>120~145cm</a:t>
            </a:r>
            <a:r>
              <a:rPr lang="ja-JP" altLang="en-US" sz="2000" dirty="0"/>
              <a:t>領域を見ても、やはり円筒の方が断面平面上の磁場分布が均一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トンネル内の断面の磁場分布比較</a:t>
            </a:r>
            <a:br>
              <a:rPr lang="en-US" altLang="ja-JP" dirty="0"/>
            </a:br>
            <a:r>
              <a:rPr lang="en-US" altLang="ja-JP" sz="3100" dirty="0"/>
              <a:t>(</a:t>
            </a:r>
            <a:r>
              <a:rPr lang="ja-JP" altLang="en-US" sz="3100" dirty="0"/>
              <a:t>主成分の</a:t>
            </a:r>
            <a:r>
              <a:rPr lang="en-US" altLang="ja-JP" sz="3100" dirty="0"/>
              <a:t>BX</a:t>
            </a:r>
            <a:r>
              <a:rPr lang="ja-JP" altLang="en-US" sz="3100" dirty="0"/>
              <a:t>について。</a:t>
            </a:r>
            <a:r>
              <a:rPr lang="en-US" altLang="ja-JP" sz="3100" dirty="0"/>
              <a:t>BY, BZ</a:t>
            </a:r>
            <a:r>
              <a:rPr lang="ja-JP" altLang="en-US" sz="3100" dirty="0"/>
              <a:t>は小さい</a:t>
            </a:r>
            <a:r>
              <a:rPr lang="en-US" altLang="ja-JP" sz="3100" dirty="0"/>
              <a:t>+</a:t>
            </a:r>
            <a:r>
              <a:rPr lang="ja-JP" altLang="en-US" sz="3100" dirty="0"/>
              <a:t>ほぼ均一分布</a:t>
            </a:r>
            <a:r>
              <a:rPr lang="en-US" altLang="ja-JP" sz="3100" dirty="0"/>
              <a:t>)</a:t>
            </a:r>
            <a:endParaRPr kumimoji="1" lang="ja-JP" altLang="en-US" dirty="0"/>
          </a:p>
        </p:txBody>
      </p:sp>
      <p:pic>
        <p:nvPicPr>
          <p:cNvPr id="47106" name="Picture 2" descr="C:\Users\ingo\Desktop\neta\0518\BX_ci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716016" cy="3528392"/>
          </a:xfrm>
          <a:prstGeom prst="rect">
            <a:avLst/>
          </a:prstGeom>
          <a:noFill/>
        </p:spPr>
      </p:pic>
      <p:pic>
        <p:nvPicPr>
          <p:cNvPr id="47107" name="Picture 3" descr="C:\Users\ingo\Desktop\neta\0518\Bx_rec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788024" cy="3528392"/>
          </a:xfrm>
          <a:prstGeom prst="rect">
            <a:avLst/>
          </a:prstGeom>
          <a:noFill/>
        </p:spPr>
      </p:pic>
      <p:grpSp>
        <p:nvGrpSpPr>
          <p:cNvPr id="84" name="グループ化 83"/>
          <p:cNvGrpSpPr/>
          <p:nvPr/>
        </p:nvGrpSpPr>
        <p:grpSpPr>
          <a:xfrm>
            <a:off x="755576" y="1268760"/>
            <a:ext cx="3240360" cy="1816985"/>
            <a:chOff x="627214" y="901255"/>
            <a:chExt cx="3944786" cy="2819681"/>
          </a:xfrm>
        </p:grpSpPr>
        <p:sp>
          <p:nvSpPr>
            <p:cNvPr id="5" name="円柱 4"/>
            <p:cNvSpPr/>
            <p:nvPr/>
          </p:nvSpPr>
          <p:spPr>
            <a:xfrm rot="3913788">
              <a:off x="2066060" y="303383"/>
              <a:ext cx="936104" cy="3644159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 rot="20067185">
              <a:off x="2322306" y="1709914"/>
              <a:ext cx="237882" cy="8629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2483768" y="2276872"/>
              <a:ext cx="504056" cy="720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3059832" y="2204864"/>
            <a:ext cx="503237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8" name="数式" r:id="rId4" imgW="152280" imgH="203040" progId="Equation.3">
                    <p:embed/>
                  </p:oleObj>
                </mc:Choice>
                <mc:Fallback>
                  <p:oleObj name="数式" r:id="rId4" imgW="15228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2204864"/>
                          <a:ext cx="503237" cy="671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直線コネクタ 12"/>
            <p:cNvCxnSpPr/>
            <p:nvPr/>
          </p:nvCxnSpPr>
          <p:spPr>
            <a:xfrm flipV="1">
              <a:off x="627214" y="901255"/>
              <a:ext cx="3944786" cy="234665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>
              <a:off x="1997802" y="2128666"/>
              <a:ext cx="469618" cy="1007496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 flipV="1">
              <a:off x="2122570" y="1279682"/>
              <a:ext cx="298955" cy="850772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>
              <a:off x="1503833" y="2137049"/>
              <a:ext cx="907927" cy="552131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1766819" y="901255"/>
              <a:ext cx="432049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y</a:t>
              </a:r>
              <a:endParaRPr kumimoji="1" lang="ja-JP" altLang="en-US" sz="32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153185" y="1906963"/>
              <a:ext cx="432049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Z</a:t>
              </a:r>
              <a:endParaRPr kumimoji="1" lang="ja-JP" altLang="en-US" sz="32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942143" y="3136162"/>
              <a:ext cx="432049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X</a:t>
              </a:r>
              <a:endParaRPr kumimoji="1" lang="ja-JP" altLang="en-US" sz="3200" dirty="0"/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3923928" y="836712"/>
            <a:ext cx="1944216" cy="1944216"/>
            <a:chOff x="4716016" y="692696"/>
            <a:chExt cx="2232248" cy="2304256"/>
          </a:xfrm>
        </p:grpSpPr>
        <p:sp>
          <p:nvSpPr>
            <p:cNvPr id="32" name="円/楕円 31"/>
            <p:cNvSpPr/>
            <p:nvPr/>
          </p:nvSpPr>
          <p:spPr>
            <a:xfrm>
              <a:off x="5580112" y="1628800"/>
              <a:ext cx="1368152" cy="13681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H="1" flipV="1">
              <a:off x="6228184" y="1124744"/>
              <a:ext cx="8024" cy="121187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>
              <a:off x="5148064" y="2348880"/>
              <a:ext cx="1096528" cy="3882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6372200" y="69269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y</a:t>
              </a:r>
              <a:endParaRPr kumimoji="1" lang="ja-JP" altLang="en-US" sz="32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716016" y="20608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X</a:t>
              </a:r>
              <a:endParaRPr kumimoji="1" lang="ja-JP" altLang="en-US" sz="3200" dirty="0"/>
            </a:p>
          </p:txBody>
        </p:sp>
        <p:grpSp>
          <p:nvGrpSpPr>
            <p:cNvPr id="49" name="グループ化 48"/>
            <p:cNvGrpSpPr/>
            <p:nvPr/>
          </p:nvGrpSpPr>
          <p:grpSpPr>
            <a:xfrm>
              <a:off x="6140936" y="2204864"/>
              <a:ext cx="216024" cy="216024"/>
              <a:chOff x="4499992" y="2708920"/>
              <a:chExt cx="360040" cy="360040"/>
            </a:xfrm>
          </p:grpSpPr>
          <p:cxnSp>
            <p:nvCxnSpPr>
              <p:cNvPr id="43" name="直線コネクタ 42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グループ化 49"/>
            <p:cNvGrpSpPr/>
            <p:nvPr/>
          </p:nvGrpSpPr>
          <p:grpSpPr>
            <a:xfrm>
              <a:off x="6099408" y="1772816"/>
              <a:ext cx="216024" cy="216024"/>
              <a:chOff x="4499992" y="2708920"/>
              <a:chExt cx="360040" cy="360040"/>
            </a:xfrm>
          </p:grpSpPr>
          <p:cxnSp>
            <p:nvCxnSpPr>
              <p:cNvPr id="51" name="直線コネクタ 50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グループ化 52"/>
            <p:cNvGrpSpPr/>
            <p:nvPr/>
          </p:nvGrpSpPr>
          <p:grpSpPr>
            <a:xfrm>
              <a:off x="5724128" y="2204864"/>
              <a:ext cx="216024" cy="216024"/>
              <a:chOff x="4499992" y="2708920"/>
              <a:chExt cx="360040" cy="360040"/>
            </a:xfrm>
          </p:grpSpPr>
          <p:cxnSp>
            <p:nvCxnSpPr>
              <p:cNvPr id="54" name="直線コネクタ 53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グループ化 55"/>
            <p:cNvGrpSpPr/>
            <p:nvPr/>
          </p:nvGrpSpPr>
          <p:grpSpPr>
            <a:xfrm>
              <a:off x="6156176" y="2636912"/>
              <a:ext cx="216024" cy="216024"/>
              <a:chOff x="4499992" y="2708920"/>
              <a:chExt cx="360040" cy="360040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グループ化 58"/>
            <p:cNvGrpSpPr/>
            <p:nvPr/>
          </p:nvGrpSpPr>
          <p:grpSpPr>
            <a:xfrm>
              <a:off x="6588224" y="2204864"/>
              <a:ext cx="216024" cy="216024"/>
              <a:chOff x="4499992" y="2708920"/>
              <a:chExt cx="360040" cy="360040"/>
            </a:xfrm>
          </p:grpSpPr>
          <p:cxnSp>
            <p:nvCxnSpPr>
              <p:cNvPr id="60" name="直線コネクタ 59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グループ化 92"/>
          <p:cNvGrpSpPr/>
          <p:nvPr/>
        </p:nvGrpSpPr>
        <p:grpSpPr>
          <a:xfrm>
            <a:off x="6208752" y="1196752"/>
            <a:ext cx="1721336" cy="1527409"/>
            <a:chOff x="7236296" y="1196752"/>
            <a:chExt cx="1656184" cy="1800200"/>
          </a:xfrm>
        </p:grpSpPr>
        <p:sp>
          <p:nvSpPr>
            <p:cNvPr id="62" name="正方形/長方形 61"/>
            <p:cNvSpPr/>
            <p:nvPr/>
          </p:nvSpPr>
          <p:spPr>
            <a:xfrm>
              <a:off x="7740352" y="1772816"/>
              <a:ext cx="1152128" cy="122413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矢印コネクタ 62"/>
            <p:cNvCxnSpPr/>
            <p:nvPr/>
          </p:nvCxnSpPr>
          <p:spPr>
            <a:xfrm flipH="1" flipV="1">
              <a:off x="8316416" y="1196752"/>
              <a:ext cx="8024" cy="121187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 flipH="1">
              <a:off x="7236296" y="2420888"/>
              <a:ext cx="1096528" cy="3882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グループ化 66"/>
            <p:cNvGrpSpPr/>
            <p:nvPr/>
          </p:nvGrpSpPr>
          <p:grpSpPr>
            <a:xfrm>
              <a:off x="8229168" y="2276872"/>
              <a:ext cx="216024" cy="216024"/>
              <a:chOff x="4499992" y="2708920"/>
              <a:chExt cx="360040" cy="360040"/>
            </a:xfrm>
          </p:grpSpPr>
          <p:cxnSp>
            <p:nvCxnSpPr>
              <p:cNvPr id="68" name="直線コネクタ 67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グループ化 69"/>
            <p:cNvGrpSpPr/>
            <p:nvPr/>
          </p:nvGrpSpPr>
          <p:grpSpPr>
            <a:xfrm>
              <a:off x="8187640" y="1844824"/>
              <a:ext cx="216024" cy="216024"/>
              <a:chOff x="4499992" y="2708920"/>
              <a:chExt cx="360040" cy="360040"/>
            </a:xfrm>
          </p:grpSpPr>
          <p:cxnSp>
            <p:nvCxnSpPr>
              <p:cNvPr id="71" name="直線コネクタ 70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7812360" y="2276872"/>
              <a:ext cx="216024" cy="216024"/>
              <a:chOff x="4499992" y="2708920"/>
              <a:chExt cx="360040" cy="360040"/>
            </a:xfrm>
          </p:grpSpPr>
          <p:cxnSp>
            <p:nvCxnSpPr>
              <p:cNvPr id="74" name="直線コネクタ 73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グループ化 75"/>
            <p:cNvGrpSpPr/>
            <p:nvPr/>
          </p:nvGrpSpPr>
          <p:grpSpPr>
            <a:xfrm>
              <a:off x="8244408" y="2708920"/>
              <a:ext cx="216024" cy="216024"/>
              <a:chOff x="4499992" y="2708920"/>
              <a:chExt cx="360040" cy="360040"/>
            </a:xfrm>
          </p:grpSpPr>
          <p:cxnSp>
            <p:nvCxnSpPr>
              <p:cNvPr id="77" name="直線コネクタ 76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グループ化 78"/>
            <p:cNvGrpSpPr/>
            <p:nvPr/>
          </p:nvGrpSpPr>
          <p:grpSpPr>
            <a:xfrm>
              <a:off x="8676456" y="2276872"/>
              <a:ext cx="216024" cy="216024"/>
              <a:chOff x="4499992" y="2708920"/>
              <a:chExt cx="360040" cy="360040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H="1">
                <a:off x="4499992" y="2708920"/>
                <a:ext cx="360040" cy="36004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正方形/長方形 81"/>
          <p:cNvSpPr/>
          <p:nvPr/>
        </p:nvSpPr>
        <p:spPr>
          <a:xfrm>
            <a:off x="3779912" y="3429000"/>
            <a:ext cx="5760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8172400" y="3429000"/>
            <a:ext cx="9716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83568" y="335699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円筒型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004048" y="34290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角柱</a:t>
            </a:r>
            <a:r>
              <a:rPr kumimoji="1" lang="ja-JP" altLang="en-US" sz="2000" dirty="0"/>
              <a:t>型</a:t>
            </a:r>
          </a:p>
        </p:txBody>
      </p:sp>
      <p:cxnSp>
        <p:nvCxnSpPr>
          <p:cNvPr id="97" name="直線矢印コネクタ 96"/>
          <p:cNvCxnSpPr/>
          <p:nvPr/>
        </p:nvCxnSpPr>
        <p:spPr>
          <a:xfrm>
            <a:off x="1331640" y="6093296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2123728" y="56612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トンネル内部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619672" y="359682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ja-JP" dirty="0"/>
              <a:t>Y</a:t>
            </a:r>
            <a:r>
              <a:rPr kumimoji="1" lang="ja-JP" altLang="en-US" dirty="0"/>
              <a:t>方向依存性：トンネル内部、出口付近でも小さい</a:t>
            </a:r>
            <a:endParaRPr kumimoji="1" lang="en-US" altLang="ja-JP" dirty="0"/>
          </a:p>
          <a:p>
            <a:pPr>
              <a:buFont typeface="Wingdings" pitchFamily="2" charset="2"/>
              <a:buChar char="ü"/>
            </a:pPr>
            <a:r>
              <a:rPr kumimoji="1" lang="en-US" altLang="ja-JP" dirty="0"/>
              <a:t>X</a:t>
            </a:r>
            <a:r>
              <a:rPr kumimoji="1" lang="ja-JP" altLang="en-US" dirty="0"/>
              <a:t>方向依存性</a:t>
            </a:r>
            <a:r>
              <a:rPr kumimoji="1" lang="en-US" altLang="ja-JP" dirty="0"/>
              <a:t>: 120cm</a:t>
            </a:r>
            <a:r>
              <a:rPr kumimoji="1" lang="ja-JP" altLang="en-US" dirty="0"/>
              <a:t>以上で小さい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275856" y="641246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高さ</a:t>
            </a:r>
            <a:r>
              <a:rPr kumimoji="1" lang="en-US" altLang="ja-JP" dirty="0"/>
              <a:t>(cm)</a:t>
            </a:r>
            <a:endParaRPr kumimoji="1" lang="ja-JP" altLang="en-US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884368" y="645333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高さ</a:t>
            </a:r>
            <a:r>
              <a:rPr kumimoji="1" lang="en-US" altLang="ja-JP" dirty="0"/>
              <a:t>(cm)</a:t>
            </a:r>
            <a:endParaRPr kumimoji="1" lang="ja-JP" altLang="en-US" dirty="0"/>
          </a:p>
        </p:txBody>
      </p:sp>
      <p:cxnSp>
        <p:nvCxnSpPr>
          <p:cNvPr id="102" name="直線矢印コネクタ 101"/>
          <p:cNvCxnSpPr/>
          <p:nvPr/>
        </p:nvCxnSpPr>
        <p:spPr>
          <a:xfrm>
            <a:off x="5708888" y="6093296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6444208" y="56612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トンネル内部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300192" y="37890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円筒型に比べて均一性が良くない。</a:t>
            </a:r>
            <a:endParaRPr kumimoji="1" lang="ja-JP" altLang="en-US" dirty="0"/>
          </a:p>
        </p:txBody>
      </p:sp>
      <p:cxnSp>
        <p:nvCxnSpPr>
          <p:cNvPr id="106" name="直線矢印コネクタ 105"/>
          <p:cNvCxnSpPr/>
          <p:nvPr/>
        </p:nvCxnSpPr>
        <p:spPr>
          <a:xfrm>
            <a:off x="4644008" y="2924944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4932040" y="29249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7cm</a:t>
            </a:r>
            <a:endParaRPr kumimoji="1" lang="ja-JP" altLang="en-US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948264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7cm</a:t>
            </a:r>
            <a:endParaRPr kumimoji="1"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8063880" y="19888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ym typeface="Symbol"/>
              </a:rPr>
              <a:t></a:t>
            </a:r>
            <a:r>
              <a:rPr lang="en-US" altLang="ja-JP" dirty="0"/>
              <a:t>2</a:t>
            </a:r>
            <a:r>
              <a:rPr kumimoji="1" lang="en-US" altLang="ja-JP" dirty="0"/>
              <a:t>cm</a:t>
            </a:r>
            <a:endParaRPr kumimoji="1" lang="ja-JP" altLang="en-US" dirty="0"/>
          </a:p>
        </p:txBody>
      </p:sp>
      <p:cxnSp>
        <p:nvCxnSpPr>
          <p:cNvPr id="111" name="直線矢印コネクタ 110"/>
          <p:cNvCxnSpPr/>
          <p:nvPr/>
        </p:nvCxnSpPr>
        <p:spPr>
          <a:xfrm>
            <a:off x="8100392" y="1844824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4659248" y="1556792"/>
            <a:ext cx="0" cy="14401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>
            <a:off x="5868144" y="1628800"/>
            <a:ext cx="0" cy="14401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701760" y="2924944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6717000" y="1709192"/>
            <a:ext cx="0" cy="14401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7925896" y="1781200"/>
            <a:ext cx="0" cy="14401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 flipH="1">
            <a:off x="4427984" y="2591192"/>
            <a:ext cx="39604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H="1">
            <a:off x="4427984" y="1844824"/>
            <a:ext cx="39604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>
            <a:off x="7092280" y="4509120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/>
          <p:nvPr/>
        </p:nvCxnSpPr>
        <p:spPr>
          <a:xfrm flipV="1">
            <a:off x="7092280" y="5141952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/>
          <p:nvPr/>
        </p:nvCxnSpPr>
        <p:spPr>
          <a:xfrm>
            <a:off x="3275856" y="4493880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/>
          <p:nvPr/>
        </p:nvCxnSpPr>
        <p:spPr>
          <a:xfrm flipV="1">
            <a:off x="3275856" y="5126712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1725</Words>
  <Application>Microsoft Office PowerPoint</Application>
  <PresentationFormat>画面に合わせる (4:3)</PresentationFormat>
  <Paragraphs>253</Paragraphs>
  <Slides>20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Symbol</vt:lpstr>
      <vt:lpstr>Times New Roman</vt:lpstr>
      <vt:lpstr>Wingdings</vt:lpstr>
      <vt:lpstr>Office テーマ</vt:lpstr>
      <vt:lpstr>数式</vt:lpstr>
      <vt:lpstr>ミューオンビーム蓄積用リング設計と ビーム入射手法の開発</vt:lpstr>
      <vt:lpstr>基本コンセプト： 3次元螺旋軌道入射</vt:lpstr>
      <vt:lpstr>蓄積リングとビーム入射イメージ</vt:lpstr>
      <vt:lpstr>磁場設計と軌跡の決定</vt:lpstr>
      <vt:lpstr>(1) 磁石内部の基準軌跡と磁場分布(軸対称)の設計</vt:lpstr>
      <vt:lpstr>決定した基準軌跡　 (高さ20cm地点の進入角度を-7mrad から -9mradで複数候補)</vt:lpstr>
      <vt:lpstr>決定した基準軌跡の特徴 (進入角度を-7mrad から -9mradの複数候補について)</vt:lpstr>
      <vt:lpstr>(2) 天板のトンネル形状決定 ～～通り抜けやすい磁場とは？～～ </vt:lpstr>
      <vt:lpstr>トンネル内の断面の磁場分布比較 (主成分のBXについて。BY, BZは小さい+ほぼ均一分布)</vt:lpstr>
      <vt:lpstr>トンネル入り口、出口の位相空間分布</vt:lpstr>
      <vt:lpstr>PowerPoint プレゼンテーション</vt:lpstr>
      <vt:lpstr>トンネル断面でスライスした、 ビームの空間分布</vt:lpstr>
      <vt:lpstr>PowerPoint プレゼンテーション</vt:lpstr>
      <vt:lpstr>(2) キッカー装置R&amp;D </vt:lpstr>
      <vt:lpstr>(2) キッカー装置R&amp;D </vt:lpstr>
      <vt:lpstr>(2) キッカー装置R&amp;D </vt:lpstr>
      <vt:lpstr>まとめと今後</vt:lpstr>
      <vt:lpstr> (3)ビーム 蓄積領域の弱収束静磁場</vt:lpstr>
      <vt:lpstr>弱収束静磁場中の歳差運動は？</vt:lpstr>
      <vt:lpstr>基準軌跡まわりのビーム位相空間分布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J-PARCに於けるg-2/EDM実験用のミューオンビーム蓄積リング設計とビーム入射手法の開発</dc:title>
  <dc:creator>hiromi</dc:creator>
  <cp:lastModifiedBy>Hiromi Iinuma</cp:lastModifiedBy>
  <cp:revision>31</cp:revision>
  <dcterms:created xsi:type="dcterms:W3CDTF">2012-03-20T03:41:49Z</dcterms:created>
  <dcterms:modified xsi:type="dcterms:W3CDTF">2024-02-23T00:21:21Z</dcterms:modified>
</cp:coreProperties>
</file>